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6" r:id="rId2"/>
    <p:sldId id="265" r:id="rId3"/>
    <p:sldId id="274" r:id="rId4"/>
    <p:sldId id="266" r:id="rId5"/>
    <p:sldId id="257" r:id="rId6"/>
    <p:sldId id="258" r:id="rId7"/>
    <p:sldId id="275" r:id="rId8"/>
    <p:sldId id="264" r:id="rId9"/>
    <p:sldId id="267" r:id="rId10"/>
    <p:sldId id="260" r:id="rId11"/>
    <p:sldId id="276" r:id="rId12"/>
    <p:sldId id="263" r:id="rId1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2B5E"/>
    <a:srgbClr val="592D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469" autoAdjust="0"/>
  </p:normalViewPr>
  <p:slideViewPr>
    <p:cSldViewPr>
      <p:cViewPr varScale="1">
        <p:scale>
          <a:sx n="118" d="100"/>
          <a:sy n="118" d="100"/>
        </p:scale>
        <p:origin x="14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91" d="100"/>
          <a:sy n="91" d="100"/>
        </p:scale>
        <p:origin x="-3000"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3177" tIns="46589" rIns="93177" bIns="46589"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3177" tIns="46589" rIns="93177" bIns="46589" rtlCol="0"/>
          <a:lstStyle>
            <a:lvl1pPr algn="r">
              <a:defRPr sz="1200"/>
            </a:lvl1pPr>
          </a:lstStyle>
          <a:p>
            <a:fld id="{0972D168-E79F-4683-BBD5-1B16F1798CB0}" type="datetimeFigureOut">
              <a:rPr lang="en-AU" smtClean="0"/>
              <a:pPr/>
              <a:t>24/02/2020</a:t>
            </a:fld>
            <a:endParaRPr lang="en-AU"/>
          </a:p>
        </p:txBody>
      </p:sp>
      <p:sp>
        <p:nvSpPr>
          <p:cNvPr id="4" name="Footer Placeholder 3"/>
          <p:cNvSpPr>
            <a:spLocks noGrp="1"/>
          </p:cNvSpPr>
          <p:nvPr>
            <p:ph type="ftr" sz="quarter" idx="2"/>
          </p:nvPr>
        </p:nvSpPr>
        <p:spPr>
          <a:xfrm>
            <a:off x="0" y="9428584"/>
            <a:ext cx="2945659" cy="496332"/>
          </a:xfrm>
          <a:prstGeom prst="rect">
            <a:avLst/>
          </a:prstGeom>
        </p:spPr>
        <p:txBody>
          <a:bodyPr vert="horz" lIns="93177" tIns="46589" rIns="93177" bIns="46589"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4"/>
            <a:ext cx="2945659" cy="496332"/>
          </a:xfrm>
          <a:prstGeom prst="rect">
            <a:avLst/>
          </a:prstGeom>
        </p:spPr>
        <p:txBody>
          <a:bodyPr vert="horz" lIns="93177" tIns="46589" rIns="93177" bIns="46589" rtlCol="0" anchor="b"/>
          <a:lstStyle>
            <a:lvl1pPr algn="r">
              <a:defRPr sz="1200"/>
            </a:lvl1pPr>
          </a:lstStyle>
          <a:p>
            <a:fld id="{F3E7A8ED-4FA0-4FFB-8138-19355E8C2C90}" type="slidenum">
              <a:rPr lang="en-AU" smtClean="0"/>
              <a:pPr/>
              <a:t>‹#›</a:t>
            </a:fld>
            <a:endParaRPr lang="en-AU"/>
          </a:p>
        </p:txBody>
      </p:sp>
    </p:spTree>
    <p:extLst>
      <p:ext uri="{BB962C8B-B14F-4D97-AF65-F5344CB8AC3E}">
        <p14:creationId xmlns:p14="http://schemas.microsoft.com/office/powerpoint/2010/main" val="3710609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1DA9231C-63AF-48BE-8610-A3FD9DC87DE0}" type="datetimeFigureOut">
              <a:rPr lang="en-AU" smtClean="0"/>
              <a:t>24/02/2020</a:t>
            </a:fld>
            <a:endParaRPr lang="en-AU"/>
          </a:p>
        </p:txBody>
      </p:sp>
      <p:sp>
        <p:nvSpPr>
          <p:cNvPr id="4" name="Slide Image Placeholder 3"/>
          <p:cNvSpPr>
            <a:spLocks noGrp="1" noRot="1" noChangeAspect="1"/>
          </p:cNvSpPr>
          <p:nvPr>
            <p:ph type="sldImg" idx="2"/>
          </p:nvPr>
        </p:nvSpPr>
        <p:spPr>
          <a:xfrm>
            <a:off x="1165225" y="1241425"/>
            <a:ext cx="44672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1F2FFC80-056F-491C-A9FD-4CBAA4F5CE39}" type="slidenum">
              <a:rPr lang="en-AU" smtClean="0"/>
              <a:t>‹#›</a:t>
            </a:fld>
            <a:endParaRPr lang="en-AU"/>
          </a:p>
        </p:txBody>
      </p:sp>
    </p:spTree>
    <p:extLst>
      <p:ext uri="{BB962C8B-B14F-4D97-AF65-F5344CB8AC3E}">
        <p14:creationId xmlns:p14="http://schemas.microsoft.com/office/powerpoint/2010/main" val="567636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1</a:t>
            </a:fld>
            <a:endParaRPr lang="en-AU"/>
          </a:p>
        </p:txBody>
      </p:sp>
    </p:spTree>
    <p:extLst>
      <p:ext uri="{BB962C8B-B14F-4D97-AF65-F5344CB8AC3E}">
        <p14:creationId xmlns:p14="http://schemas.microsoft.com/office/powerpoint/2010/main" val="31280308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10</a:t>
            </a:fld>
            <a:endParaRPr lang="en-AU"/>
          </a:p>
        </p:txBody>
      </p:sp>
    </p:spTree>
    <p:extLst>
      <p:ext uri="{BB962C8B-B14F-4D97-AF65-F5344CB8AC3E}">
        <p14:creationId xmlns:p14="http://schemas.microsoft.com/office/powerpoint/2010/main" val="32640090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11</a:t>
            </a:fld>
            <a:endParaRPr lang="en-AU"/>
          </a:p>
        </p:txBody>
      </p:sp>
    </p:spTree>
    <p:extLst>
      <p:ext uri="{BB962C8B-B14F-4D97-AF65-F5344CB8AC3E}">
        <p14:creationId xmlns:p14="http://schemas.microsoft.com/office/powerpoint/2010/main" val="1750709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12</a:t>
            </a:fld>
            <a:endParaRPr lang="en-AU"/>
          </a:p>
        </p:txBody>
      </p:sp>
    </p:spTree>
    <p:extLst>
      <p:ext uri="{BB962C8B-B14F-4D97-AF65-F5344CB8AC3E}">
        <p14:creationId xmlns:p14="http://schemas.microsoft.com/office/powerpoint/2010/main" val="2383493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2</a:t>
            </a:fld>
            <a:endParaRPr lang="en-AU"/>
          </a:p>
        </p:txBody>
      </p:sp>
    </p:spTree>
    <p:extLst>
      <p:ext uri="{BB962C8B-B14F-4D97-AF65-F5344CB8AC3E}">
        <p14:creationId xmlns:p14="http://schemas.microsoft.com/office/powerpoint/2010/main" val="1917559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3</a:t>
            </a:fld>
            <a:endParaRPr lang="en-AU"/>
          </a:p>
        </p:txBody>
      </p:sp>
    </p:spTree>
    <p:extLst>
      <p:ext uri="{BB962C8B-B14F-4D97-AF65-F5344CB8AC3E}">
        <p14:creationId xmlns:p14="http://schemas.microsoft.com/office/powerpoint/2010/main" val="614116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4</a:t>
            </a:fld>
            <a:endParaRPr lang="en-AU"/>
          </a:p>
        </p:txBody>
      </p:sp>
    </p:spTree>
    <p:extLst>
      <p:ext uri="{BB962C8B-B14F-4D97-AF65-F5344CB8AC3E}">
        <p14:creationId xmlns:p14="http://schemas.microsoft.com/office/powerpoint/2010/main" val="1377424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5</a:t>
            </a:fld>
            <a:endParaRPr lang="en-AU"/>
          </a:p>
        </p:txBody>
      </p:sp>
    </p:spTree>
    <p:extLst>
      <p:ext uri="{BB962C8B-B14F-4D97-AF65-F5344CB8AC3E}">
        <p14:creationId xmlns:p14="http://schemas.microsoft.com/office/powerpoint/2010/main" val="1840101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6</a:t>
            </a:fld>
            <a:endParaRPr lang="en-AU"/>
          </a:p>
        </p:txBody>
      </p:sp>
    </p:spTree>
    <p:extLst>
      <p:ext uri="{BB962C8B-B14F-4D97-AF65-F5344CB8AC3E}">
        <p14:creationId xmlns:p14="http://schemas.microsoft.com/office/powerpoint/2010/main" val="34491784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7</a:t>
            </a:fld>
            <a:endParaRPr lang="en-AU"/>
          </a:p>
        </p:txBody>
      </p:sp>
    </p:spTree>
    <p:extLst>
      <p:ext uri="{BB962C8B-B14F-4D97-AF65-F5344CB8AC3E}">
        <p14:creationId xmlns:p14="http://schemas.microsoft.com/office/powerpoint/2010/main" val="422653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8</a:t>
            </a:fld>
            <a:endParaRPr lang="en-AU"/>
          </a:p>
        </p:txBody>
      </p:sp>
    </p:spTree>
    <p:extLst>
      <p:ext uri="{BB962C8B-B14F-4D97-AF65-F5344CB8AC3E}">
        <p14:creationId xmlns:p14="http://schemas.microsoft.com/office/powerpoint/2010/main" val="11805781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1F2FFC80-056F-491C-A9FD-4CBAA4F5CE39}" type="slidenum">
              <a:rPr lang="en-AU" smtClean="0"/>
              <a:t>9</a:t>
            </a:fld>
            <a:endParaRPr lang="en-AU"/>
          </a:p>
        </p:txBody>
      </p:sp>
    </p:spTree>
    <p:extLst>
      <p:ext uri="{BB962C8B-B14F-4D97-AF65-F5344CB8AC3E}">
        <p14:creationId xmlns:p14="http://schemas.microsoft.com/office/powerpoint/2010/main" val="16062754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2" name="Picture 11" descr="CBR-Branding_3.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ctrTitle" hasCustomPrompt="1"/>
          </p:nvPr>
        </p:nvSpPr>
        <p:spPr>
          <a:xfrm>
            <a:off x="685800" y="1844824"/>
            <a:ext cx="4894312" cy="1470025"/>
          </a:xfrm>
        </p:spPr>
        <p:txBody>
          <a:bodyPr anchor="t">
            <a:normAutofit/>
          </a:bodyPr>
          <a:lstStyle>
            <a:lvl1pPr algn="l">
              <a:defRPr sz="3200" b="1" spc="-150" baseline="0">
                <a:solidFill>
                  <a:schemeClr val="bg1"/>
                </a:solidFill>
                <a:latin typeface="Arial" pitchFamily="34" charset="0"/>
                <a:ea typeface="Arial Unicode MS" pitchFamily="34" charset="-128"/>
                <a:cs typeface="Arial" pitchFamily="34" charset="0"/>
              </a:defRPr>
            </a:lvl1pPr>
          </a:lstStyle>
          <a:p>
            <a:r>
              <a:rPr lang="en-US" dirty="0"/>
              <a:t>CLICK TO EDIT MASTER TITLE STYLE (ALL CAPS)</a:t>
            </a:r>
            <a:endParaRPr lang="en-AU" dirty="0"/>
          </a:p>
        </p:txBody>
      </p:sp>
      <p:sp>
        <p:nvSpPr>
          <p:cNvPr id="8" name="Title 1"/>
          <p:cNvSpPr txBox="1">
            <a:spLocks/>
          </p:cNvSpPr>
          <p:nvPr userDrawn="1"/>
        </p:nvSpPr>
        <p:spPr>
          <a:xfrm>
            <a:off x="683568" y="1340768"/>
            <a:ext cx="4894312" cy="504056"/>
          </a:xfrm>
          <a:prstGeom prst="rect">
            <a:avLst/>
          </a:prstGeom>
        </p:spPr>
        <p:txBody>
          <a:bodyPr vert="horz" lIns="91440" tIns="45720" rIns="91440" bIns="45720" rtlCol="0" anchor="b">
            <a:normAutofit/>
          </a:bodyPr>
          <a:lstStyle>
            <a:lvl1pPr algn="l">
              <a:defRPr sz="3200" b="1" baseline="0">
                <a:solidFill>
                  <a:schemeClr val="bg1"/>
                </a:solidFill>
                <a:latin typeface="Arial" pitchFamily="34" charset="0"/>
                <a:ea typeface="Arial Unicode MS" pitchFamily="34" charset="-128"/>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a:ln>
                  <a:noFill/>
                </a:ln>
                <a:solidFill>
                  <a:schemeClr val="bg1"/>
                </a:solidFill>
                <a:effectLst/>
                <a:uLnTx/>
                <a:uFillTx/>
                <a:latin typeface="Arial" pitchFamily="34" charset="0"/>
                <a:ea typeface="Arial Unicode MS" pitchFamily="34" charset="-128"/>
                <a:cs typeface="Arial" pitchFamily="34" charset="0"/>
              </a:rPr>
              <a:t>ACT GOVERNMENT</a:t>
            </a:r>
            <a:endParaRPr kumimoji="0" lang="en-AU" sz="2000" b="0" i="0" u="none" strike="noStrike" kern="1200" cap="none" spc="-100" normalizeH="0" baseline="0" noProof="0" dirty="0">
              <a:ln>
                <a:noFill/>
              </a:ln>
              <a:solidFill>
                <a:schemeClr val="bg1"/>
              </a:solidFill>
              <a:effectLst/>
              <a:uLnTx/>
              <a:uFillTx/>
              <a:latin typeface="Arial" pitchFamily="34" charset="0"/>
              <a:ea typeface="Arial Unicode MS" pitchFamily="34" charset="-128"/>
              <a:cs typeface="Arial" pitchFamily="34" charset="0"/>
            </a:endParaRPr>
          </a:p>
        </p:txBody>
      </p:sp>
      <p:cxnSp>
        <p:nvCxnSpPr>
          <p:cNvPr id="11" name="Straight Connector 10"/>
          <p:cNvCxnSpPr/>
          <p:nvPr userDrawn="1"/>
        </p:nvCxnSpPr>
        <p:spPr>
          <a:xfrm>
            <a:off x="611560" y="0"/>
            <a:ext cx="1412776" cy="14127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923928" y="3312368"/>
            <a:ext cx="3545632" cy="354563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descr="ACTGov_EPD_inline_Rev.png"/>
          <p:cNvPicPr>
            <a:picLocks noChangeAspect="1"/>
          </p:cNvPicPr>
          <p:nvPr userDrawn="1"/>
        </p:nvPicPr>
        <p:blipFill>
          <a:blip r:embed="rId3" cstate="print"/>
          <a:stretch>
            <a:fillRect/>
          </a:stretch>
        </p:blipFill>
        <p:spPr>
          <a:xfrm>
            <a:off x="755576" y="5517232"/>
            <a:ext cx="1736825" cy="88486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Picture_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093296"/>
            <a:ext cx="5486400" cy="494730"/>
          </a:xfrm>
        </p:spPr>
        <p:txBody>
          <a:bodyPr anchor="ctr" anchorCtr="0"/>
          <a:lstStyle>
            <a:lvl1pPr algn="l">
              <a:defRPr sz="1400" b="0" spc="0">
                <a:solidFill>
                  <a:schemeClr val="bg1"/>
                </a:solidFill>
                <a:latin typeface="+mn-lt"/>
              </a:defRPr>
            </a:lvl1pPr>
          </a:lstStyle>
          <a:p>
            <a:r>
              <a:rPr lang="en-US" dirty="0"/>
              <a:t>CLICK TO EDIT MASTER TITLE STYLE</a:t>
            </a:r>
            <a:endParaRPr lang="en-AU" dirty="0"/>
          </a:p>
        </p:txBody>
      </p:sp>
      <p:sp>
        <p:nvSpPr>
          <p:cNvPr id="3" name="Picture Placeholder 2"/>
          <p:cNvSpPr>
            <a:spLocks noGrp="1"/>
          </p:cNvSpPr>
          <p:nvPr>
            <p:ph type="pic" idx="1"/>
          </p:nvPr>
        </p:nvSpPr>
        <p:spPr>
          <a:xfrm>
            <a:off x="0" y="0"/>
            <a:ext cx="9144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457200" y="1196752"/>
            <a:ext cx="4038600" cy="4752529"/>
          </a:xfrm>
        </p:spPr>
        <p:txBody>
          <a:bodyPr>
            <a:normAutofit/>
          </a:bodyPr>
          <a:lstStyle>
            <a:lvl1pPr>
              <a:buFont typeface="Arial" pitchFamily="34" charset="0"/>
              <a:buChar cha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60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4648200" y="1196752"/>
            <a:ext cx="4038600" cy="4752529"/>
          </a:xfrm>
        </p:spPr>
        <p:txBody>
          <a:bodyPr>
            <a:normAutofit/>
          </a:bodyPr>
          <a:lstStyle>
            <a:lvl1pPr>
              <a:buFont typeface="Arial" pitchFamily="34" charset="0"/>
              <a:buChar cha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60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cxnSp>
        <p:nvCxnSpPr>
          <p:cNvPr id="5" name="Straight Connector 4"/>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EDIT MASTER TITLE STYLE</a:t>
            </a:r>
            <a:endParaRPr lang="en-AU" dirty="0"/>
          </a:p>
        </p:txBody>
      </p:sp>
      <p:sp>
        <p:nvSpPr>
          <p:cNvPr id="3" name="Text Placeholder 2"/>
          <p:cNvSpPr>
            <a:spLocks noGrp="1"/>
          </p:cNvSpPr>
          <p:nvPr>
            <p:ph type="body" idx="1"/>
          </p:nvPr>
        </p:nvSpPr>
        <p:spPr>
          <a:xfrm>
            <a:off x="457200" y="1196752"/>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836514"/>
            <a:ext cx="4040188" cy="41127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Text Placeholder 4"/>
          <p:cNvSpPr>
            <a:spLocks noGrp="1"/>
          </p:cNvSpPr>
          <p:nvPr>
            <p:ph type="body" sz="quarter" idx="3"/>
          </p:nvPr>
        </p:nvSpPr>
        <p:spPr>
          <a:xfrm>
            <a:off x="4645025" y="1196752"/>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1836514"/>
            <a:ext cx="4041775" cy="41127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cxnSp>
        <p:nvCxnSpPr>
          <p:cNvPr id="7" name="Straight Connector 6"/>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spc="-100" baseline="0"/>
            </a:lvl1pPr>
          </a:lstStyle>
          <a:p>
            <a:r>
              <a:rPr lang="en-US" dirty="0"/>
              <a:t>CLICK TO EDIT MASTER TITLE STYLE</a:t>
            </a:r>
            <a:endParaRPr lang="en-AU" dirty="0"/>
          </a:p>
        </p:txBody>
      </p:sp>
      <p:sp>
        <p:nvSpPr>
          <p:cNvPr id="3" name="Content Placeholder 2"/>
          <p:cNvSpPr>
            <a:spLocks noGrp="1"/>
          </p:cNvSpPr>
          <p:nvPr>
            <p:ph idx="1"/>
          </p:nvPr>
        </p:nvSpPr>
        <p:spPr>
          <a:xfrm>
            <a:off x="3575050" y="273051"/>
            <a:ext cx="5111750" cy="567623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ext Placeholder 3"/>
          <p:cNvSpPr>
            <a:spLocks noGrp="1"/>
          </p:cNvSpPr>
          <p:nvPr>
            <p:ph type="body" sz="half" idx="2"/>
          </p:nvPr>
        </p:nvSpPr>
        <p:spPr>
          <a:xfrm>
            <a:off x="457200" y="1435101"/>
            <a:ext cx="3008313" cy="45141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endParaRPr lang="en-AU" dirty="0"/>
          </a:p>
        </p:txBody>
      </p:sp>
      <p:cxnSp>
        <p:nvCxnSpPr>
          <p:cNvPr id="3" name="Straight Connector 2"/>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7" name="Picture 6" descr="CBR-Branding_3.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title" hasCustomPrompt="1"/>
          </p:nvPr>
        </p:nvSpPr>
        <p:spPr>
          <a:xfrm>
            <a:off x="722313" y="4406900"/>
            <a:ext cx="7772400" cy="1362075"/>
          </a:xfrm>
        </p:spPr>
        <p:txBody>
          <a:bodyPr anchor="t"/>
          <a:lstStyle>
            <a:lvl1pPr algn="l">
              <a:defRPr sz="3200" b="1" cap="all">
                <a:solidFill>
                  <a:schemeClr val="bg1"/>
                </a:solidFill>
              </a:defRPr>
            </a:lvl1pPr>
          </a:lstStyle>
          <a:p>
            <a:r>
              <a:rPr lang="en-US" dirty="0"/>
              <a:t>Click to edit Master</a:t>
            </a:r>
            <a:br>
              <a:rPr lang="en-US" dirty="0"/>
            </a:br>
            <a:r>
              <a:rPr lang="en-US" dirty="0"/>
              <a:t>title style</a:t>
            </a:r>
            <a:endParaRPr lang="en-AU"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6" name="Picture 5" descr="ACTGov_EPD_inline_Rev.png"/>
          <p:cNvPicPr>
            <a:picLocks noChangeAspect="1"/>
          </p:cNvPicPr>
          <p:nvPr userDrawn="1"/>
        </p:nvPicPr>
        <p:blipFill>
          <a:blip r:embed="rId3" cstate="print"/>
          <a:stretch>
            <a:fillRect/>
          </a:stretch>
        </p:blipFill>
        <p:spPr>
          <a:xfrm>
            <a:off x="755576" y="620688"/>
            <a:ext cx="1736825" cy="8848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CBR-Branding_1.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ctrTitle" hasCustomPrompt="1"/>
          </p:nvPr>
        </p:nvSpPr>
        <p:spPr>
          <a:xfrm>
            <a:off x="685800" y="1844824"/>
            <a:ext cx="4894312" cy="1470025"/>
          </a:xfrm>
        </p:spPr>
        <p:txBody>
          <a:bodyPr anchor="t">
            <a:normAutofit/>
          </a:bodyPr>
          <a:lstStyle>
            <a:lvl1pPr algn="l">
              <a:defRPr sz="3200" b="1" spc="-150" baseline="0">
                <a:solidFill>
                  <a:schemeClr val="bg1"/>
                </a:solidFill>
                <a:latin typeface="Arial" pitchFamily="34" charset="0"/>
                <a:ea typeface="Arial Unicode MS" pitchFamily="34" charset="-128"/>
                <a:cs typeface="Arial" pitchFamily="34" charset="0"/>
              </a:defRPr>
            </a:lvl1pPr>
          </a:lstStyle>
          <a:p>
            <a:r>
              <a:rPr lang="en-US" dirty="0"/>
              <a:t>CLICK TO EDIT MASTER TITLE STYLE (ALL CAPS)</a:t>
            </a:r>
            <a:endParaRPr lang="en-AU" dirty="0"/>
          </a:p>
        </p:txBody>
      </p:sp>
      <p:sp>
        <p:nvSpPr>
          <p:cNvPr id="8" name="Title 1"/>
          <p:cNvSpPr txBox="1">
            <a:spLocks/>
          </p:cNvSpPr>
          <p:nvPr userDrawn="1"/>
        </p:nvSpPr>
        <p:spPr>
          <a:xfrm>
            <a:off x="683568" y="1340768"/>
            <a:ext cx="4894312" cy="504056"/>
          </a:xfrm>
          <a:prstGeom prst="rect">
            <a:avLst/>
          </a:prstGeom>
        </p:spPr>
        <p:txBody>
          <a:bodyPr vert="horz" lIns="91440" tIns="45720" rIns="91440" bIns="45720" rtlCol="0" anchor="b">
            <a:normAutofit/>
          </a:bodyPr>
          <a:lstStyle>
            <a:lvl1pPr algn="l">
              <a:defRPr sz="3200" b="1" baseline="0">
                <a:solidFill>
                  <a:schemeClr val="bg1"/>
                </a:solidFill>
                <a:latin typeface="Arial" pitchFamily="34" charset="0"/>
                <a:ea typeface="Arial Unicode MS" pitchFamily="34" charset="-128"/>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a:ln>
                  <a:noFill/>
                </a:ln>
                <a:solidFill>
                  <a:schemeClr val="bg1"/>
                </a:solidFill>
                <a:effectLst/>
                <a:uLnTx/>
                <a:uFillTx/>
                <a:latin typeface="Arial" pitchFamily="34" charset="0"/>
                <a:ea typeface="Arial Unicode MS" pitchFamily="34" charset="-128"/>
                <a:cs typeface="Arial" pitchFamily="34" charset="0"/>
              </a:rPr>
              <a:t>ACT GOVERNMENT</a:t>
            </a:r>
            <a:endParaRPr kumimoji="0" lang="en-AU" sz="2000" b="0" i="0" u="none" strike="noStrike" kern="1200" cap="none" spc="-100" normalizeH="0" baseline="0" noProof="0" dirty="0">
              <a:ln>
                <a:noFill/>
              </a:ln>
              <a:solidFill>
                <a:schemeClr val="bg1"/>
              </a:solidFill>
              <a:effectLst/>
              <a:uLnTx/>
              <a:uFillTx/>
              <a:latin typeface="Arial" pitchFamily="34" charset="0"/>
              <a:ea typeface="Arial Unicode MS" pitchFamily="34" charset="-128"/>
              <a:cs typeface="Arial" pitchFamily="34" charset="0"/>
            </a:endParaRPr>
          </a:p>
        </p:txBody>
      </p:sp>
      <p:pic>
        <p:nvPicPr>
          <p:cNvPr id="9" name="Picture 8" descr="ACTGov_EPD_inline_Rev.png"/>
          <p:cNvPicPr>
            <a:picLocks noChangeAspect="1"/>
          </p:cNvPicPr>
          <p:nvPr userDrawn="1"/>
        </p:nvPicPr>
        <p:blipFill>
          <a:blip r:embed="rId3" cstate="print"/>
          <a:stretch>
            <a:fillRect/>
          </a:stretch>
        </p:blipFill>
        <p:spPr>
          <a:xfrm>
            <a:off x="755576" y="5517232"/>
            <a:ext cx="1736825" cy="884867"/>
          </a:xfrm>
          <a:prstGeom prst="rect">
            <a:avLst/>
          </a:prstGeom>
        </p:spPr>
      </p:pic>
      <p:cxnSp>
        <p:nvCxnSpPr>
          <p:cNvPr id="11" name="Straight Connector 10"/>
          <p:cNvCxnSpPr/>
          <p:nvPr userDrawn="1"/>
        </p:nvCxnSpPr>
        <p:spPr>
          <a:xfrm>
            <a:off x="611560" y="0"/>
            <a:ext cx="1412776" cy="14127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923928" y="3312368"/>
            <a:ext cx="3545632" cy="354563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BR-Branding_1.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title" hasCustomPrompt="1"/>
          </p:nvPr>
        </p:nvSpPr>
        <p:spPr>
          <a:xfrm>
            <a:off x="722313" y="4406900"/>
            <a:ext cx="7772400" cy="1362075"/>
          </a:xfrm>
        </p:spPr>
        <p:txBody>
          <a:bodyPr anchor="t"/>
          <a:lstStyle>
            <a:lvl1pPr algn="l">
              <a:defRPr sz="3200" b="1" cap="all">
                <a:solidFill>
                  <a:schemeClr val="bg1"/>
                </a:solidFill>
              </a:defRPr>
            </a:lvl1pPr>
          </a:lstStyle>
          <a:p>
            <a:r>
              <a:rPr lang="en-US" dirty="0"/>
              <a:t>Click to edit Master</a:t>
            </a:r>
            <a:br>
              <a:rPr lang="en-US" dirty="0"/>
            </a:br>
            <a:r>
              <a:rPr lang="en-US" dirty="0"/>
              <a:t>title style</a:t>
            </a:r>
            <a:endParaRPr lang="en-AU"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6" name="Picture 5" descr="ACTGov_EPD_inline_Rev.png"/>
          <p:cNvPicPr>
            <a:picLocks noChangeAspect="1"/>
          </p:cNvPicPr>
          <p:nvPr userDrawn="1"/>
        </p:nvPicPr>
        <p:blipFill>
          <a:blip r:embed="rId3" cstate="print"/>
          <a:stretch>
            <a:fillRect/>
          </a:stretch>
        </p:blipFill>
        <p:spPr>
          <a:xfrm>
            <a:off x="755576" y="620688"/>
            <a:ext cx="1736825" cy="88486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0" name="Picture 9" descr="CBR-Branding_2.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ctrTitle" hasCustomPrompt="1"/>
          </p:nvPr>
        </p:nvSpPr>
        <p:spPr>
          <a:xfrm>
            <a:off x="685800" y="1844824"/>
            <a:ext cx="4894312" cy="1470025"/>
          </a:xfrm>
        </p:spPr>
        <p:txBody>
          <a:bodyPr anchor="t">
            <a:normAutofit/>
          </a:bodyPr>
          <a:lstStyle>
            <a:lvl1pPr algn="l">
              <a:defRPr sz="3200" b="1" spc="-150" baseline="0">
                <a:solidFill>
                  <a:schemeClr val="bg1"/>
                </a:solidFill>
                <a:latin typeface="Arial" pitchFamily="34" charset="0"/>
                <a:ea typeface="Arial Unicode MS" pitchFamily="34" charset="-128"/>
                <a:cs typeface="Arial" pitchFamily="34" charset="0"/>
              </a:defRPr>
            </a:lvl1pPr>
          </a:lstStyle>
          <a:p>
            <a:r>
              <a:rPr lang="en-US" dirty="0"/>
              <a:t>CLICK TO EDIT MASTER TITLE STYLE (ALL CAPS)</a:t>
            </a:r>
            <a:endParaRPr lang="en-AU" dirty="0"/>
          </a:p>
        </p:txBody>
      </p:sp>
      <p:sp>
        <p:nvSpPr>
          <p:cNvPr id="8" name="Title 1"/>
          <p:cNvSpPr txBox="1">
            <a:spLocks/>
          </p:cNvSpPr>
          <p:nvPr userDrawn="1"/>
        </p:nvSpPr>
        <p:spPr>
          <a:xfrm>
            <a:off x="683568" y="1340768"/>
            <a:ext cx="4894312" cy="504056"/>
          </a:xfrm>
          <a:prstGeom prst="rect">
            <a:avLst/>
          </a:prstGeom>
        </p:spPr>
        <p:txBody>
          <a:bodyPr vert="horz" lIns="91440" tIns="45720" rIns="91440" bIns="45720" rtlCol="0" anchor="b">
            <a:normAutofit/>
          </a:bodyPr>
          <a:lstStyle>
            <a:lvl1pPr algn="l">
              <a:defRPr sz="3200" b="1" baseline="0">
                <a:solidFill>
                  <a:schemeClr val="bg1"/>
                </a:solidFill>
                <a:latin typeface="Arial" pitchFamily="34" charset="0"/>
                <a:ea typeface="Arial Unicode MS" pitchFamily="34" charset="-128"/>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a:ln>
                  <a:noFill/>
                </a:ln>
                <a:solidFill>
                  <a:schemeClr val="bg1"/>
                </a:solidFill>
                <a:effectLst/>
                <a:uLnTx/>
                <a:uFillTx/>
                <a:latin typeface="Arial" pitchFamily="34" charset="0"/>
                <a:ea typeface="Arial Unicode MS" pitchFamily="34" charset="-128"/>
                <a:cs typeface="Arial" pitchFamily="34" charset="0"/>
              </a:rPr>
              <a:t>ACT GOVERNMENT</a:t>
            </a:r>
            <a:endParaRPr kumimoji="0" lang="en-AU" sz="2000" b="0" i="0" u="none" strike="noStrike" kern="1200" cap="none" spc="-100" normalizeH="0" baseline="0" noProof="0" dirty="0">
              <a:ln>
                <a:noFill/>
              </a:ln>
              <a:solidFill>
                <a:schemeClr val="bg1"/>
              </a:solidFill>
              <a:effectLst/>
              <a:uLnTx/>
              <a:uFillTx/>
              <a:latin typeface="Arial" pitchFamily="34" charset="0"/>
              <a:ea typeface="Arial Unicode MS" pitchFamily="34" charset="-128"/>
              <a:cs typeface="Arial" pitchFamily="34" charset="0"/>
            </a:endParaRPr>
          </a:p>
        </p:txBody>
      </p:sp>
      <p:cxnSp>
        <p:nvCxnSpPr>
          <p:cNvPr id="11" name="Straight Connector 10"/>
          <p:cNvCxnSpPr/>
          <p:nvPr userDrawn="1"/>
        </p:nvCxnSpPr>
        <p:spPr>
          <a:xfrm>
            <a:off x="611560" y="0"/>
            <a:ext cx="1412776" cy="14127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923928" y="3312368"/>
            <a:ext cx="3545632" cy="354563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descr="ACTGov_EPD_inline_Rev.png"/>
          <p:cNvPicPr>
            <a:picLocks noChangeAspect="1"/>
          </p:cNvPicPr>
          <p:nvPr userDrawn="1"/>
        </p:nvPicPr>
        <p:blipFill>
          <a:blip r:embed="rId3" cstate="print"/>
          <a:stretch>
            <a:fillRect/>
          </a:stretch>
        </p:blipFill>
        <p:spPr>
          <a:xfrm>
            <a:off x="755576" y="5517232"/>
            <a:ext cx="1736825" cy="8848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6" name="Picture 5" descr="CBR-Branding_2.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title" hasCustomPrompt="1"/>
          </p:nvPr>
        </p:nvSpPr>
        <p:spPr>
          <a:xfrm>
            <a:off x="722313" y="4406900"/>
            <a:ext cx="7772400" cy="1362075"/>
          </a:xfrm>
        </p:spPr>
        <p:txBody>
          <a:bodyPr anchor="t"/>
          <a:lstStyle>
            <a:lvl1pPr algn="l">
              <a:defRPr sz="3200" b="1" cap="all">
                <a:solidFill>
                  <a:schemeClr val="bg1"/>
                </a:solidFill>
              </a:defRPr>
            </a:lvl1pPr>
          </a:lstStyle>
          <a:p>
            <a:r>
              <a:rPr lang="en-US" dirty="0"/>
              <a:t>Click to edit Master</a:t>
            </a:r>
            <a:br>
              <a:rPr lang="en-US" dirty="0"/>
            </a:br>
            <a:r>
              <a:rPr lang="en-US" dirty="0"/>
              <a:t>title style</a:t>
            </a:r>
            <a:endParaRPr lang="en-AU"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7" name="Picture 6" descr="ACTGov_EPD_inline_Rev.png"/>
          <p:cNvPicPr>
            <a:picLocks noChangeAspect="1"/>
          </p:cNvPicPr>
          <p:nvPr userDrawn="1"/>
        </p:nvPicPr>
        <p:blipFill>
          <a:blip r:embed="rId3" cstate="print"/>
          <a:stretch>
            <a:fillRect/>
          </a:stretch>
        </p:blipFill>
        <p:spPr>
          <a:xfrm>
            <a:off x="755576" y="620688"/>
            <a:ext cx="1736825" cy="8848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endParaRPr lang="en-AU"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cxnSp>
        <p:nvCxnSpPr>
          <p:cNvPr id="4" name="Straight Connector 3"/>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_in shape">
    <p:spTree>
      <p:nvGrpSpPr>
        <p:cNvPr id="1" name=""/>
        <p:cNvGrpSpPr/>
        <p:nvPr/>
      </p:nvGrpSpPr>
      <p:grpSpPr>
        <a:xfrm>
          <a:off x="0" y="0"/>
          <a:ext cx="0" cy="0"/>
          <a:chOff x="0" y="0"/>
          <a:chExt cx="0" cy="0"/>
        </a:xfrm>
      </p:grpSpPr>
      <p:sp>
        <p:nvSpPr>
          <p:cNvPr id="6" name="Content Placeholder 2"/>
          <p:cNvSpPr>
            <a:spLocks noGrp="1"/>
          </p:cNvSpPr>
          <p:nvPr>
            <p:ph idx="10"/>
          </p:nvPr>
        </p:nvSpPr>
        <p:spPr>
          <a:xfrm>
            <a:off x="457200" y="1196753"/>
            <a:ext cx="4474840" cy="460851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11" name="Freeform 10"/>
          <p:cNvSpPr/>
          <p:nvPr userDrawn="1"/>
        </p:nvSpPr>
        <p:spPr>
          <a:xfrm rot="13564843">
            <a:off x="5320539" y="4762632"/>
            <a:ext cx="375056" cy="446585"/>
          </a:xfrm>
          <a:custGeom>
            <a:avLst/>
            <a:gdLst>
              <a:gd name="connsiteX0" fmla="*/ 0 w 360040"/>
              <a:gd name="connsiteY0" fmla="*/ 576064 h 576064"/>
              <a:gd name="connsiteX1" fmla="*/ 180020 w 360040"/>
              <a:gd name="connsiteY1" fmla="*/ 0 h 576064"/>
              <a:gd name="connsiteX2" fmla="*/ 360040 w 360040"/>
              <a:gd name="connsiteY2" fmla="*/ 576064 h 576064"/>
              <a:gd name="connsiteX3" fmla="*/ 0 w 360040"/>
              <a:gd name="connsiteY3" fmla="*/ 576064 h 576064"/>
            </a:gdLst>
            <a:ahLst/>
            <a:cxnLst>
              <a:cxn ang="0">
                <a:pos x="connsiteX0" y="connsiteY0"/>
              </a:cxn>
              <a:cxn ang="0">
                <a:pos x="connsiteX1" y="connsiteY1"/>
              </a:cxn>
              <a:cxn ang="0">
                <a:pos x="connsiteX2" y="connsiteY2"/>
              </a:cxn>
              <a:cxn ang="0">
                <a:pos x="connsiteX3" y="connsiteY3"/>
              </a:cxn>
            </a:cxnLst>
            <a:rect l="l" t="t" r="r" b="b"/>
            <a:pathLst>
              <a:path w="360040" h="576064">
                <a:moveTo>
                  <a:pt x="0" y="576064"/>
                </a:moveTo>
                <a:lnTo>
                  <a:pt x="180020" y="0"/>
                </a:lnTo>
                <a:lnTo>
                  <a:pt x="360040" y="576064"/>
                </a:lnTo>
                <a:lnTo>
                  <a:pt x="0" y="57606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Picture Placeholder 2"/>
          <p:cNvSpPr>
            <a:spLocks noGrp="1" noChangeAspect="1"/>
          </p:cNvSpPr>
          <p:nvPr>
            <p:ph type="pic" idx="1"/>
          </p:nvPr>
        </p:nvSpPr>
        <p:spPr>
          <a:xfrm>
            <a:off x="5076056" y="1196752"/>
            <a:ext cx="4320000" cy="4320000"/>
          </a:xfrm>
          <a:prstGeom prst="ellipse">
            <a:avLst/>
          </a:prstGeom>
          <a:ln>
            <a:solidFill>
              <a:schemeClr val="bg1">
                <a:lumMod val="75000"/>
              </a:schemeClr>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12" name="Title 1"/>
          <p:cNvSpPr>
            <a:spLocks noGrp="1"/>
          </p:cNvSpPr>
          <p:nvPr>
            <p:ph type="title" hasCustomPrompt="1"/>
          </p:nvPr>
        </p:nvSpPr>
        <p:spPr>
          <a:xfrm>
            <a:off x="457200" y="274638"/>
            <a:ext cx="8229600" cy="706090"/>
          </a:xfrm>
        </p:spPr>
        <p:txBody>
          <a:bodyPr/>
          <a:lstStyle/>
          <a:p>
            <a:r>
              <a:rPr lang="en-US" dirty="0"/>
              <a:t>CLICK TO EDIT MASTER TITLE STYLE</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1400" b="0" spc="0">
                <a:solidFill>
                  <a:schemeClr val="tx1">
                    <a:lumMod val="75000"/>
                    <a:lumOff val="25000"/>
                  </a:schemeClr>
                </a:solidFill>
                <a:latin typeface="+mn-lt"/>
              </a:defRPr>
            </a:lvl1pPr>
          </a:lstStyle>
          <a:p>
            <a:r>
              <a:rPr lang="en-US" dirty="0"/>
              <a:t>CLICK TO EDIT MASTER TITLE STYLE</a:t>
            </a:r>
            <a:endParaRPr lang="en-AU"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BR-Branding_4.png"/>
          <p:cNvPicPr>
            <a:picLocks noChangeAspect="1"/>
          </p:cNvPicPr>
          <p:nvPr userDrawn="1"/>
        </p:nvPicPr>
        <p:blipFill>
          <a:blip r:embed="rId16" cstate="print">
            <a:lum bright="6000"/>
          </a:blip>
          <a:srcRect t="6615"/>
          <a:stretch>
            <a:fillRect/>
          </a:stretch>
        </p:blipFill>
        <p:spPr>
          <a:xfrm>
            <a:off x="0" y="0"/>
            <a:ext cx="9144000" cy="6858000"/>
          </a:xfrm>
          <a:prstGeom prst="rect">
            <a:avLst/>
          </a:prstGeom>
        </p:spPr>
      </p:pic>
      <p:sp>
        <p:nvSpPr>
          <p:cNvPr id="5" name="Rectangle 4"/>
          <p:cNvSpPr/>
          <p:nvPr userDrawn="1"/>
        </p:nvSpPr>
        <p:spPr>
          <a:xfrm>
            <a:off x="-180528" y="6021288"/>
            <a:ext cx="9577064" cy="6480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457200" y="274638"/>
            <a:ext cx="8229600" cy="706090"/>
          </a:xfrm>
          <a:prstGeom prst="rect">
            <a:avLst/>
          </a:prstGeom>
          <a:ln>
            <a:noFill/>
          </a:ln>
        </p:spPr>
        <p:txBody>
          <a:bodyPr vert="horz" lIns="91440" tIns="45720" rIns="91440" bIns="45720" rtlCol="0" anchor="b">
            <a:noAutofit/>
          </a:bodyPr>
          <a:lstStyle/>
          <a:p>
            <a:r>
              <a:rPr lang="en-US" dirty="0"/>
              <a:t>CLICK TO EDIT MASTER TITLE STYLE</a:t>
            </a:r>
            <a:endParaRPr lang="en-AU" dirty="0"/>
          </a:p>
        </p:txBody>
      </p:sp>
      <p:sp>
        <p:nvSpPr>
          <p:cNvPr id="3" name="Text Placeholder 2"/>
          <p:cNvSpPr>
            <a:spLocks noGrp="1"/>
          </p:cNvSpPr>
          <p:nvPr>
            <p:ph type="body" idx="1"/>
          </p:nvPr>
        </p:nvSpPr>
        <p:spPr>
          <a:xfrm>
            <a:off x="457200" y="1196753"/>
            <a:ext cx="8229600" cy="460851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pic>
        <p:nvPicPr>
          <p:cNvPr id="6" name="Picture 5" descr="ACTGov_EPD_inline_Rev.png"/>
          <p:cNvPicPr>
            <a:picLocks noChangeAspect="1"/>
          </p:cNvPicPr>
          <p:nvPr userDrawn="1"/>
        </p:nvPicPr>
        <p:blipFill>
          <a:blip r:embed="rId17" cstate="print"/>
          <a:stretch>
            <a:fillRect/>
          </a:stretch>
        </p:blipFill>
        <p:spPr>
          <a:xfrm>
            <a:off x="7884368" y="6128618"/>
            <a:ext cx="792088" cy="40354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3" r:id="rId2"/>
    <p:sldLayoutId id="2147483649" r:id="rId3"/>
    <p:sldLayoutId id="2147483651" r:id="rId4"/>
    <p:sldLayoutId id="2147483660" r:id="rId5"/>
    <p:sldLayoutId id="2147483662" r:id="rId6"/>
    <p:sldLayoutId id="2147483650" r:id="rId7"/>
    <p:sldLayoutId id="2147483665" r:id="rId8"/>
    <p:sldLayoutId id="2147483657" r:id="rId9"/>
    <p:sldLayoutId id="2147483664" r:id="rId10"/>
    <p:sldLayoutId id="2147483652" r:id="rId11"/>
    <p:sldLayoutId id="2147483653" r:id="rId12"/>
    <p:sldLayoutId id="2147483656" r:id="rId13"/>
    <p:sldLayoutId id="2147483654" r:id="rId14"/>
  </p:sldLayoutIdLst>
  <p:txStyles>
    <p:titleStyle>
      <a:lvl1pPr algn="l" defTabSz="914400" rtl="0" eaLnBrk="1" latinLnBrk="0" hangingPunct="1">
        <a:spcBef>
          <a:spcPct val="0"/>
        </a:spcBef>
        <a:buNone/>
        <a:defRPr sz="2400" b="0" kern="1200" spc="0">
          <a:solidFill>
            <a:srgbClr val="592D8C"/>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applicanthelp.smartygrants.com.au/help-guide-for-applicants/"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hyperlink" Target="mailto:EconomicDevelopmentBusinessServices@act.gov.au" TargetMode="External"/><Relationship Id="rId4" Type="http://schemas.openxmlformats.org/officeDocument/2006/relationships/hyperlink" Target="http://applicanthelp.smartygrants.com.au/applicant-faq's/"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844824"/>
            <a:ext cx="5326360" cy="1470025"/>
          </a:xfrm>
        </p:spPr>
        <p:txBody>
          <a:bodyPr>
            <a:normAutofit fontScale="90000"/>
          </a:bodyPr>
          <a:lstStyle/>
          <a:p>
            <a:r>
              <a:rPr lang="en-AU" dirty="0"/>
              <a:t>2020 ACT ADULT COMMUNITY EDUCATION (ACE) GRANTS PROGRAM </a:t>
            </a:r>
          </a:p>
        </p:txBody>
      </p:sp>
      <p:sp>
        <p:nvSpPr>
          <p:cNvPr id="2" name="TextBox 1"/>
          <p:cNvSpPr txBox="1"/>
          <p:nvPr/>
        </p:nvSpPr>
        <p:spPr>
          <a:xfrm>
            <a:off x="755576" y="3314849"/>
            <a:ext cx="3456384" cy="830997"/>
          </a:xfrm>
          <a:prstGeom prst="rect">
            <a:avLst/>
          </a:prstGeom>
          <a:noFill/>
        </p:spPr>
        <p:txBody>
          <a:bodyPr wrap="square" rtlCol="0">
            <a:spAutoFit/>
          </a:bodyPr>
          <a:lstStyle/>
          <a:p>
            <a:r>
              <a:rPr lang="en-AU" sz="2400" b="1" dirty="0">
                <a:solidFill>
                  <a:schemeClr val="bg1"/>
                </a:solidFill>
              </a:rPr>
              <a:t>Information Session </a:t>
            </a:r>
          </a:p>
          <a:p>
            <a:r>
              <a:rPr lang="en-AU" sz="2400" b="1">
                <a:solidFill>
                  <a:schemeClr val="bg1"/>
                </a:solidFill>
              </a:rPr>
              <a:t>17 February </a:t>
            </a:r>
            <a:r>
              <a:rPr lang="en-AU" sz="2400" b="1" dirty="0">
                <a:solidFill>
                  <a:schemeClr val="bg1"/>
                </a:solidFill>
              </a:rPr>
              <a:t>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SMARTY GRANTS PROCESS</a:t>
            </a:r>
          </a:p>
        </p:txBody>
      </p:sp>
      <p:sp>
        <p:nvSpPr>
          <p:cNvPr id="3" name="Content Placeholder 2"/>
          <p:cNvSpPr>
            <a:spLocks noGrp="1"/>
          </p:cNvSpPr>
          <p:nvPr>
            <p:ph idx="1"/>
          </p:nvPr>
        </p:nvSpPr>
        <p:spPr/>
        <p:txBody>
          <a:bodyPr>
            <a:normAutofit/>
          </a:bodyPr>
          <a:lstStyle/>
          <a:p>
            <a:r>
              <a:rPr lang="en-AU" dirty="0"/>
              <a:t>Who do I ask for help?</a:t>
            </a:r>
          </a:p>
          <a:p>
            <a:pPr lvl="1"/>
            <a:r>
              <a:rPr lang="en-AU" dirty="0"/>
              <a:t>for technical questions about using the online application form, refer to Smarty Grants e.g. </a:t>
            </a:r>
          </a:p>
          <a:p>
            <a:pPr lvl="2"/>
            <a:r>
              <a:rPr lang="en-AU" dirty="0"/>
              <a:t>download the </a:t>
            </a:r>
            <a:r>
              <a:rPr lang="en-AU" dirty="0">
                <a:hlinkClick r:id="rId3"/>
              </a:rPr>
              <a:t>Help Guide for Applicants</a:t>
            </a:r>
            <a:r>
              <a:rPr lang="en-AU" dirty="0"/>
              <a:t> or </a:t>
            </a:r>
          </a:p>
          <a:p>
            <a:pPr lvl="2"/>
            <a:r>
              <a:rPr lang="en-AU" dirty="0"/>
              <a:t>check out </a:t>
            </a:r>
            <a:r>
              <a:rPr lang="en-AU" dirty="0">
                <a:hlinkClick r:id="rId4"/>
              </a:rPr>
              <a:t>Applicant Frequently Asked Questions (FAQ’s)</a:t>
            </a:r>
            <a:endParaRPr lang="en-AU" dirty="0"/>
          </a:p>
          <a:p>
            <a:pPr marL="914400" lvl="2" indent="0">
              <a:buNone/>
            </a:pPr>
            <a:endParaRPr lang="en-AU" sz="2000" b="1" dirty="0"/>
          </a:p>
          <a:p>
            <a:pPr marL="914400" lvl="2" indent="0">
              <a:buNone/>
            </a:pPr>
            <a:r>
              <a:rPr lang="en-AU" sz="2000" b="1" dirty="0"/>
              <a:t>Grants and Procurement team</a:t>
            </a:r>
          </a:p>
          <a:p>
            <a:pPr marL="914400" lvl="2" indent="0">
              <a:buNone/>
            </a:pPr>
            <a:r>
              <a:rPr lang="en-AU" dirty="0"/>
              <a:t>email: </a:t>
            </a:r>
            <a:r>
              <a:rPr lang="en-AU" u="sng" dirty="0">
                <a:hlinkClick r:id="rId5"/>
              </a:rPr>
              <a:t>EconomicDevelopmentBusinessServices@act.gov.au</a:t>
            </a:r>
            <a:endParaRPr lang="en-AU" u="sng" dirty="0"/>
          </a:p>
          <a:p>
            <a:pPr marL="914400" lvl="2" indent="0">
              <a:buNone/>
            </a:pPr>
            <a:r>
              <a:rPr lang="en-AU" dirty="0"/>
              <a:t>phone: 6207 1080</a:t>
            </a:r>
          </a:p>
        </p:txBody>
      </p:sp>
    </p:spTree>
    <p:extLst>
      <p:ext uri="{BB962C8B-B14F-4D97-AF65-F5344CB8AC3E}">
        <p14:creationId xmlns:p14="http://schemas.microsoft.com/office/powerpoint/2010/main" val="1923776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KEY DATES</a:t>
            </a:r>
          </a:p>
        </p:txBody>
      </p:sp>
      <p:graphicFrame>
        <p:nvGraphicFramePr>
          <p:cNvPr id="4" name="Content Placeholder 3">
            <a:extLst>
              <a:ext uri="{FF2B5EF4-FFF2-40B4-BE49-F238E27FC236}">
                <a16:creationId xmlns:a16="http://schemas.microsoft.com/office/drawing/2014/main" xmlns="" id="{6588D4B3-07D6-4479-A467-2C888D8623F7}"/>
              </a:ext>
            </a:extLst>
          </p:cNvPr>
          <p:cNvGraphicFramePr>
            <a:graphicFrameLocks noGrp="1"/>
          </p:cNvGraphicFramePr>
          <p:nvPr>
            <p:ph idx="1"/>
            <p:extLst>
              <p:ext uri="{D42A27DB-BD31-4B8C-83A1-F6EECF244321}">
                <p14:modId xmlns:p14="http://schemas.microsoft.com/office/powerpoint/2010/main" val="3643666047"/>
              </p:ext>
            </p:extLst>
          </p:nvPr>
        </p:nvGraphicFramePr>
        <p:xfrm>
          <a:off x="1115616" y="1268760"/>
          <a:ext cx="6537086" cy="4083581"/>
        </p:xfrm>
        <a:graphic>
          <a:graphicData uri="http://schemas.openxmlformats.org/drawingml/2006/table">
            <a:tbl>
              <a:tblPr firstRow="1" firstCol="1" lastRow="1" lastCol="1" bandRow="1" bandCol="1"/>
              <a:tblGrid>
                <a:gridCol w="3187360">
                  <a:extLst>
                    <a:ext uri="{9D8B030D-6E8A-4147-A177-3AD203B41FA5}">
                      <a16:colId xmlns:a16="http://schemas.microsoft.com/office/drawing/2014/main" xmlns="" val="2370773663"/>
                    </a:ext>
                  </a:extLst>
                </a:gridCol>
                <a:gridCol w="3349726">
                  <a:extLst>
                    <a:ext uri="{9D8B030D-6E8A-4147-A177-3AD203B41FA5}">
                      <a16:colId xmlns:a16="http://schemas.microsoft.com/office/drawing/2014/main" xmlns="" val="4240266802"/>
                    </a:ext>
                  </a:extLst>
                </a:gridCol>
              </a:tblGrid>
              <a:tr h="575565">
                <a:tc>
                  <a:txBody>
                    <a:bodyPr/>
                    <a:lstStyle/>
                    <a:p>
                      <a:pPr marL="71120">
                        <a:spcBef>
                          <a:spcPts val="1040"/>
                        </a:spcBef>
                        <a:spcAft>
                          <a:spcPts val="0"/>
                        </a:spcAft>
                      </a:pPr>
                      <a:r>
                        <a:rPr lang="en-AU" sz="1800" b="0" u="none" strike="noStrike" dirty="0">
                          <a:solidFill>
                            <a:srgbClr val="FFFFFF"/>
                          </a:solidFill>
                          <a:effectLst/>
                          <a:uFill>
                            <a:solidFill>
                              <a:srgbClr val="000000"/>
                            </a:solidFill>
                          </a:uFill>
                          <a:latin typeface="+mn-lt"/>
                          <a:ea typeface="Source Sans Pro Light" panose="020B0403030403020204" pitchFamily="34" charset="0"/>
                          <a:cs typeface="Source Sans Pro Light" panose="020B0403030403020204" pitchFamily="34" charset="0"/>
                        </a:rPr>
                        <a:t>Milestones</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a:noFill/>
                    </a:lnT>
                    <a:lnB w="12700" cap="flat" cmpd="sng" algn="ctr">
                      <a:solidFill>
                        <a:srgbClr val="AB4399"/>
                      </a:solidFill>
                      <a:prstDash val="solid"/>
                      <a:round/>
                      <a:headEnd type="none" w="med" len="med"/>
                      <a:tailEnd type="none" w="med" len="med"/>
                    </a:lnB>
                    <a:solidFill>
                      <a:srgbClr val="AB4399"/>
                    </a:solidFill>
                  </a:tcPr>
                </a:tc>
                <a:tc>
                  <a:txBody>
                    <a:bodyPr/>
                    <a:lstStyle/>
                    <a:p>
                      <a:pPr marL="578485">
                        <a:spcBef>
                          <a:spcPts val="1040"/>
                        </a:spcBef>
                        <a:spcAft>
                          <a:spcPts val="0"/>
                        </a:spcAft>
                      </a:pPr>
                      <a:r>
                        <a:rPr lang="en-AU" sz="1800" b="0" u="none" strike="noStrike" dirty="0">
                          <a:solidFill>
                            <a:srgbClr val="FFFFFF"/>
                          </a:solidFill>
                          <a:effectLst/>
                          <a:uFill>
                            <a:solidFill>
                              <a:srgbClr val="000000"/>
                            </a:solidFill>
                          </a:uFill>
                          <a:latin typeface="+mn-lt"/>
                          <a:ea typeface="Source Sans Pro Light" panose="020B0403030403020204" pitchFamily="34" charset="0"/>
                          <a:cs typeface="Source Sans Pro Light" panose="020B0403030403020204" pitchFamily="34" charset="0"/>
                        </a:rPr>
                        <a:t>Dates</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a:noFill/>
                    </a:lnT>
                    <a:lnB>
                      <a:noFill/>
                    </a:lnB>
                    <a:solidFill>
                      <a:srgbClr val="AB4399"/>
                    </a:solidFill>
                  </a:tcPr>
                </a:tc>
                <a:extLst>
                  <a:ext uri="{0D108BD9-81ED-4DB2-BD59-A6C34878D82A}">
                    <a16:rowId xmlns:a16="http://schemas.microsoft.com/office/drawing/2014/main" xmlns="" val="4044062436"/>
                  </a:ext>
                </a:extLst>
              </a:tr>
              <a:tr h="425761">
                <a:tc>
                  <a:txBody>
                    <a:bodyPr/>
                    <a:lstStyle/>
                    <a:p>
                      <a:pPr marL="71120">
                        <a:spcBef>
                          <a:spcPts val="56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Application process opens</a:t>
                      </a:r>
                    </a:p>
                    <a:p>
                      <a:pPr marL="71120">
                        <a:spcBef>
                          <a:spcPts val="56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Information sessions</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tc>
                  <a:txBody>
                    <a:bodyPr/>
                    <a:lstStyle/>
                    <a:p>
                      <a:pPr marL="578485">
                        <a:spcBef>
                          <a:spcPts val="56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20 January 2020</a:t>
                      </a:r>
                    </a:p>
                    <a:p>
                      <a:pPr marL="578485">
                        <a:spcBef>
                          <a:spcPts val="560"/>
                        </a:spcBef>
                        <a:spcAft>
                          <a:spcPts val="0"/>
                        </a:spcAft>
                      </a:pPr>
                      <a:r>
                        <a:rPr lang="en-AU" sz="1800" b="0" u="none" dirty="0">
                          <a:effectLst/>
                          <a:uFill>
                            <a:solidFill>
                              <a:srgbClr val="000000"/>
                            </a:solidFill>
                          </a:uFill>
                          <a:latin typeface="+mn-lt"/>
                          <a:ea typeface="Source Sans Pro Light" panose="020B0403030403020204" pitchFamily="34" charset="0"/>
                          <a:cs typeface="Source Sans Pro Light" panose="020B0403030403020204" pitchFamily="34" charset="0"/>
                        </a:rPr>
                        <a:t>29 January 2020 </a:t>
                      </a:r>
                    </a:p>
                    <a:p>
                      <a:pPr marL="578485">
                        <a:spcBef>
                          <a:spcPts val="560"/>
                        </a:spcBef>
                        <a:spcAft>
                          <a:spcPts val="0"/>
                        </a:spcAft>
                      </a:pPr>
                      <a:r>
                        <a:rPr lang="en-AU" sz="1800" b="0" u="none" dirty="0">
                          <a:effectLst/>
                          <a:uFill>
                            <a:solidFill>
                              <a:srgbClr val="000000"/>
                            </a:solidFill>
                          </a:uFill>
                          <a:latin typeface="+mn-lt"/>
                          <a:ea typeface="Source Sans Pro Light" panose="020B0403030403020204" pitchFamily="34" charset="0"/>
                          <a:cs typeface="Source Sans Pro Light" panose="020B0403030403020204" pitchFamily="34" charset="0"/>
                        </a:rPr>
                        <a:t>7 February 2020 </a:t>
                      </a:r>
                    </a:p>
                  </a:txBody>
                  <a:tcPr marL="0" marR="0" marT="0" marB="0">
                    <a:lnL>
                      <a:noFill/>
                    </a:lnL>
                    <a:lnR>
                      <a:noFill/>
                    </a:lnR>
                    <a:lnT>
                      <a:noFill/>
                    </a:lnT>
                    <a:lnB w="12700" cap="flat" cmpd="sng" algn="ctr">
                      <a:solidFill>
                        <a:srgbClr val="AB4399"/>
                      </a:solidFill>
                      <a:prstDash val="solid"/>
                      <a:round/>
                      <a:headEnd type="none" w="med" len="med"/>
                      <a:tailEnd type="none" w="med" len="med"/>
                    </a:lnB>
                  </a:tcPr>
                </a:tc>
                <a:extLst>
                  <a:ext uri="{0D108BD9-81ED-4DB2-BD59-A6C34878D82A}">
                    <a16:rowId xmlns:a16="http://schemas.microsoft.com/office/drawing/2014/main" xmlns="" val="90449539"/>
                  </a:ext>
                </a:extLst>
              </a:tr>
              <a:tr h="505322">
                <a:tc>
                  <a:txBody>
                    <a:bodyPr/>
                    <a:lstStyle/>
                    <a:p>
                      <a:pPr marL="71120">
                        <a:spcBef>
                          <a:spcPts val="109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Submission closing date</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tc>
                  <a:txBody>
                    <a:bodyPr/>
                    <a:lstStyle/>
                    <a:p>
                      <a:pPr marL="80645">
                        <a:spcBef>
                          <a:spcPts val="3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         28 February 2020</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extLst>
                  <a:ext uri="{0D108BD9-81ED-4DB2-BD59-A6C34878D82A}">
                    <a16:rowId xmlns:a16="http://schemas.microsoft.com/office/drawing/2014/main" xmlns="" val="1830615604"/>
                  </a:ext>
                </a:extLst>
              </a:tr>
              <a:tr h="505322">
                <a:tc>
                  <a:txBody>
                    <a:bodyPr/>
                    <a:lstStyle/>
                    <a:p>
                      <a:pPr marL="71120">
                        <a:spcBef>
                          <a:spcPts val="1015"/>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Announcement of successful applications</a:t>
                      </a: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tc>
                  <a:txBody>
                    <a:bodyPr/>
                    <a:lstStyle/>
                    <a:p>
                      <a:pPr marL="589280">
                        <a:spcBef>
                          <a:spcPts val="119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30 March 2020</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extLst>
                  <a:ext uri="{0D108BD9-81ED-4DB2-BD59-A6C34878D82A}">
                    <a16:rowId xmlns:a16="http://schemas.microsoft.com/office/drawing/2014/main" xmlns="" val="4083891374"/>
                  </a:ext>
                </a:extLst>
              </a:tr>
              <a:tr h="561230">
                <a:tc>
                  <a:txBody>
                    <a:bodyPr/>
                    <a:lstStyle/>
                    <a:p>
                      <a:pPr marL="71120">
                        <a:spcBef>
                          <a:spcPts val="1000"/>
                        </a:spcBef>
                        <a:spcAft>
                          <a:spcPts val="0"/>
                        </a:spcAft>
                      </a:pPr>
                      <a:r>
                        <a:rPr lang="en-AU" sz="1800" b="0" u="none" strike="noStrike">
                          <a:effectLst/>
                          <a:uFill>
                            <a:solidFill>
                              <a:srgbClr val="000000"/>
                            </a:solidFill>
                          </a:uFill>
                          <a:latin typeface="+mn-lt"/>
                          <a:ea typeface="Source Sans Pro Light" panose="020B0403030403020204" pitchFamily="34" charset="0"/>
                          <a:cs typeface="Source Sans Pro Light" panose="020B0403030403020204" pitchFamily="34" charset="0"/>
                        </a:rPr>
                        <a:t>Contract negotiation</a:t>
                      </a:r>
                      <a:endParaRPr lang="en-AU" sz="1800" b="0" u="sng">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tc>
                  <a:txBody>
                    <a:bodyPr/>
                    <a:lstStyle/>
                    <a:p>
                      <a:pPr marL="578485">
                        <a:spcBef>
                          <a:spcPts val="915"/>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31 March 2020 </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extLst>
                  <a:ext uri="{0D108BD9-81ED-4DB2-BD59-A6C34878D82A}">
                    <a16:rowId xmlns:a16="http://schemas.microsoft.com/office/drawing/2014/main" xmlns="" val="2762587071"/>
                  </a:ext>
                </a:extLst>
              </a:tr>
              <a:tr h="472351">
                <a:tc>
                  <a:txBody>
                    <a:bodyPr/>
                    <a:lstStyle/>
                    <a:p>
                      <a:pPr marL="71120">
                        <a:spcBef>
                          <a:spcPts val="560"/>
                        </a:spcBef>
                        <a:spcAft>
                          <a:spcPts val="0"/>
                        </a:spcAft>
                      </a:pPr>
                      <a:r>
                        <a:rPr lang="en-AU" sz="1800" b="0" u="none" strike="noStrike">
                          <a:effectLst/>
                          <a:uFill>
                            <a:solidFill>
                              <a:srgbClr val="000000"/>
                            </a:solidFill>
                          </a:uFill>
                          <a:latin typeface="+mn-lt"/>
                          <a:ea typeface="Source Sans Pro Light" panose="020B0403030403020204" pitchFamily="34" charset="0"/>
                          <a:cs typeface="Source Sans Pro Light" panose="020B0403030403020204" pitchFamily="34" charset="0"/>
                        </a:rPr>
                        <a:t>Project commencement</a:t>
                      </a:r>
                      <a:endParaRPr lang="en-AU" sz="1800" b="0" u="sng">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tc>
                  <a:txBody>
                    <a:bodyPr/>
                    <a:lstStyle/>
                    <a:p>
                      <a:pPr marL="578485">
                        <a:spcBef>
                          <a:spcPts val="56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April 2020</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extLst>
                  <a:ext uri="{0D108BD9-81ED-4DB2-BD59-A6C34878D82A}">
                    <a16:rowId xmlns:a16="http://schemas.microsoft.com/office/drawing/2014/main" xmlns="" val="1295615313"/>
                  </a:ext>
                </a:extLst>
              </a:tr>
              <a:tr h="445113">
                <a:tc>
                  <a:txBody>
                    <a:bodyPr/>
                    <a:lstStyle/>
                    <a:p>
                      <a:pPr marL="71120">
                        <a:spcBef>
                          <a:spcPts val="560"/>
                        </a:spcBef>
                        <a:spcAft>
                          <a:spcPts val="0"/>
                        </a:spcAft>
                      </a:pPr>
                      <a:r>
                        <a:rPr lang="en-AU" sz="1800" b="0" u="none" strike="noStrike">
                          <a:effectLst/>
                          <a:uFill>
                            <a:solidFill>
                              <a:srgbClr val="000000"/>
                            </a:solidFill>
                          </a:uFill>
                          <a:latin typeface="+mn-lt"/>
                          <a:ea typeface="Source Sans Pro Light" panose="020B0403030403020204" pitchFamily="34" charset="0"/>
                          <a:cs typeface="Source Sans Pro Light" panose="020B0403030403020204" pitchFamily="34" charset="0"/>
                        </a:rPr>
                        <a:t>Project completion</a:t>
                      </a:r>
                      <a:endParaRPr lang="en-AU" sz="1800" b="0" u="sng">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tc>
                  <a:txBody>
                    <a:bodyPr/>
                    <a:lstStyle/>
                    <a:p>
                      <a:pPr marL="578485">
                        <a:spcBef>
                          <a:spcPts val="560"/>
                        </a:spcBef>
                        <a:spcAft>
                          <a:spcPts val="0"/>
                        </a:spcAft>
                      </a:pPr>
                      <a:r>
                        <a:rPr lang="en-AU" sz="1800" b="0" u="none" strike="noStrike" dirty="0">
                          <a:effectLst/>
                          <a:uFill>
                            <a:solidFill>
                              <a:srgbClr val="000000"/>
                            </a:solidFill>
                          </a:uFill>
                          <a:latin typeface="+mn-lt"/>
                          <a:ea typeface="Source Sans Pro Light" panose="020B0403030403020204" pitchFamily="34" charset="0"/>
                          <a:cs typeface="Source Sans Pro Light" panose="020B0403030403020204" pitchFamily="34" charset="0"/>
                        </a:rPr>
                        <a:t>31 March 2022</a:t>
                      </a:r>
                      <a:endParaRPr lang="en-AU" sz="1800" b="0" u="sng" dirty="0">
                        <a:effectLst/>
                        <a:uFill>
                          <a:solidFill>
                            <a:srgbClr val="000000"/>
                          </a:solidFill>
                        </a:uFill>
                        <a:latin typeface="+mn-lt"/>
                        <a:ea typeface="Source Sans Pro Light" panose="020B0403030403020204" pitchFamily="34" charset="0"/>
                        <a:cs typeface="Source Sans Pro Light" panose="020B0403030403020204" pitchFamily="34" charset="0"/>
                      </a:endParaRPr>
                    </a:p>
                  </a:txBody>
                  <a:tcPr marL="0" marR="0" marT="0" marB="0">
                    <a:lnL>
                      <a:noFill/>
                    </a:lnL>
                    <a:lnR>
                      <a:noFill/>
                    </a:lnR>
                    <a:lnT w="12700" cap="flat" cmpd="sng" algn="ctr">
                      <a:solidFill>
                        <a:srgbClr val="AB4399"/>
                      </a:solidFill>
                      <a:prstDash val="solid"/>
                      <a:round/>
                      <a:headEnd type="none" w="med" len="med"/>
                      <a:tailEnd type="none" w="med" len="med"/>
                    </a:lnT>
                    <a:lnB w="12700" cap="flat" cmpd="sng" algn="ctr">
                      <a:solidFill>
                        <a:srgbClr val="AB4399"/>
                      </a:solidFill>
                      <a:prstDash val="solid"/>
                      <a:round/>
                      <a:headEnd type="none" w="med" len="med"/>
                      <a:tailEnd type="none" w="med" len="med"/>
                    </a:lnB>
                  </a:tcPr>
                </a:tc>
                <a:extLst>
                  <a:ext uri="{0D108BD9-81ED-4DB2-BD59-A6C34878D82A}">
                    <a16:rowId xmlns:a16="http://schemas.microsoft.com/office/drawing/2014/main" xmlns="" val="913283914"/>
                  </a:ext>
                </a:extLst>
              </a:tr>
            </a:tbl>
          </a:graphicData>
        </a:graphic>
      </p:graphicFrame>
    </p:spTree>
    <p:extLst>
      <p:ext uri="{BB962C8B-B14F-4D97-AF65-F5344CB8AC3E}">
        <p14:creationId xmlns:p14="http://schemas.microsoft.com/office/powerpoint/2010/main" val="3987321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6093296"/>
            <a:ext cx="5486400" cy="494730"/>
          </a:xfrm>
          <a:prstGeom prst="rect">
            <a:avLst/>
          </a:prstGeom>
          <a:ln>
            <a:noFill/>
          </a:ln>
        </p:spPr>
        <p:txBody>
          <a:bodyPr anchor="ctr">
            <a:normAutofit/>
          </a:bodyPr>
          <a:lstStyle/>
          <a:p>
            <a:r>
              <a:rPr lang="en-AU" dirty="0"/>
              <a:t>QUESTIONS </a:t>
            </a:r>
          </a:p>
        </p:txBody>
      </p:sp>
      <p:pic>
        <p:nvPicPr>
          <p:cNvPr id="9" name="Picture 8">
            <a:extLst>
              <a:ext uri="{FF2B5EF4-FFF2-40B4-BE49-F238E27FC236}">
                <a16:creationId xmlns:a16="http://schemas.microsoft.com/office/drawing/2014/main" xmlns="" id="{9D6D1CFB-B763-42F6-AEEF-BA2624F0073B}"/>
              </a:ext>
            </a:extLst>
          </p:cNvPr>
          <p:cNvPicPr>
            <a:picLocks noChangeAspect="1"/>
          </p:cNvPicPr>
          <p:nvPr/>
        </p:nvPicPr>
        <p:blipFill>
          <a:blip r:embed="rId3"/>
          <a:stretch>
            <a:fillRect/>
          </a:stretch>
        </p:blipFill>
        <p:spPr>
          <a:xfrm>
            <a:off x="19853" y="0"/>
            <a:ext cx="9104293" cy="6858000"/>
          </a:xfrm>
          <a:prstGeom prst="rect">
            <a:avLst/>
          </a:prstGeom>
        </p:spPr>
      </p:pic>
    </p:spTree>
    <p:extLst>
      <p:ext uri="{BB962C8B-B14F-4D97-AF65-F5344CB8AC3E}">
        <p14:creationId xmlns:p14="http://schemas.microsoft.com/office/powerpoint/2010/main" val="3049493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56" y="260648"/>
            <a:ext cx="8229600" cy="706090"/>
          </a:xfrm>
        </p:spPr>
        <p:txBody>
          <a:bodyPr/>
          <a:lstStyle/>
          <a:p>
            <a:r>
              <a:rPr lang="en-AU" sz="2800" dirty="0"/>
              <a:t>INTRODUCTION</a:t>
            </a:r>
          </a:p>
        </p:txBody>
      </p:sp>
      <p:sp>
        <p:nvSpPr>
          <p:cNvPr id="10" name="Content Placeholder 9"/>
          <p:cNvSpPr>
            <a:spLocks noGrp="1"/>
          </p:cNvSpPr>
          <p:nvPr>
            <p:ph idx="1"/>
          </p:nvPr>
        </p:nvSpPr>
        <p:spPr>
          <a:xfrm>
            <a:off x="457200" y="1124744"/>
            <a:ext cx="8229600" cy="4608512"/>
          </a:xfrm>
        </p:spPr>
        <p:txBody>
          <a:bodyPr/>
          <a:lstStyle/>
          <a:p>
            <a:r>
              <a:rPr lang="en-AU" dirty="0"/>
              <a:t>Housekeeping</a:t>
            </a:r>
          </a:p>
          <a:p>
            <a:r>
              <a:rPr lang="en-AU" dirty="0"/>
              <a:t>Agenda (1 hour)</a:t>
            </a:r>
          </a:p>
          <a:p>
            <a:pPr marL="0" indent="0">
              <a:buNone/>
            </a:pPr>
            <a:endParaRPr lang="en-AU" dirty="0"/>
          </a:p>
          <a:p>
            <a:pPr marL="0" indent="0" algn="ctr">
              <a:buNone/>
            </a:pPr>
            <a:r>
              <a:rPr lang="en-AU" dirty="0"/>
              <a:t>The purpose of the 2019 ACT ACE Grants Program is to deliver quality foundation skills training in accessible and inclusive community settings, to support Canberrans experiencing barriers to learning, training and work to meet their needs and aspirations.</a:t>
            </a:r>
          </a:p>
        </p:txBody>
      </p:sp>
    </p:spTree>
    <p:extLst>
      <p:ext uri="{BB962C8B-B14F-4D97-AF65-F5344CB8AC3E}">
        <p14:creationId xmlns:p14="http://schemas.microsoft.com/office/powerpoint/2010/main" val="4175096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56" y="260648"/>
            <a:ext cx="8229600" cy="706090"/>
          </a:xfrm>
        </p:spPr>
        <p:txBody>
          <a:bodyPr/>
          <a:lstStyle/>
          <a:p>
            <a:r>
              <a:rPr lang="en-AU" sz="2800" dirty="0"/>
              <a:t>OBJECTIVES</a:t>
            </a:r>
          </a:p>
        </p:txBody>
      </p:sp>
      <p:sp>
        <p:nvSpPr>
          <p:cNvPr id="10" name="Content Placeholder 9"/>
          <p:cNvSpPr>
            <a:spLocks noGrp="1"/>
          </p:cNvSpPr>
          <p:nvPr>
            <p:ph idx="1"/>
          </p:nvPr>
        </p:nvSpPr>
        <p:spPr>
          <a:xfrm>
            <a:off x="457200" y="1124744"/>
            <a:ext cx="8229600" cy="4608512"/>
          </a:xfrm>
        </p:spPr>
        <p:txBody>
          <a:bodyPr>
            <a:normAutofit fontScale="92500"/>
          </a:bodyPr>
          <a:lstStyle/>
          <a:p>
            <a:pPr marL="0" indent="0">
              <a:buNone/>
            </a:pPr>
            <a:r>
              <a:rPr lang="en-AU" dirty="0">
                <a:solidFill>
                  <a:schemeClr val="tx1"/>
                </a:solidFill>
              </a:rPr>
              <a:t>The 2020 ACT ACE Grants Program is seeking applications from eligible organisations for projects that:</a:t>
            </a:r>
          </a:p>
          <a:p>
            <a:r>
              <a:rPr lang="en-AU" dirty="0">
                <a:solidFill>
                  <a:schemeClr val="tx1"/>
                </a:solidFill>
              </a:rPr>
              <a:t>offer highly supportive pathways into further training and work</a:t>
            </a:r>
          </a:p>
          <a:p>
            <a:r>
              <a:rPr lang="en-AU" dirty="0">
                <a:solidFill>
                  <a:schemeClr val="tx1"/>
                </a:solidFill>
              </a:rPr>
              <a:t>engage Canberrans with low levels of educational attainment and/or who experience social, health and/or economic barriers to thriving in learning, training and work</a:t>
            </a:r>
          </a:p>
          <a:p>
            <a:r>
              <a:rPr lang="en-AU" dirty="0">
                <a:solidFill>
                  <a:schemeClr val="tx1"/>
                </a:solidFill>
              </a:rPr>
              <a:t>develop the employability and core language, literacy, numeracy, learning, and digital technology skills of adult learners</a:t>
            </a:r>
          </a:p>
          <a:p>
            <a:r>
              <a:rPr lang="en-AU" dirty="0">
                <a:solidFill>
                  <a:schemeClr val="tx1"/>
                </a:solidFill>
              </a:rPr>
              <a:t>tailor training provision to the needs of a target cohort/s and local labour market needs for skilled workers</a:t>
            </a:r>
          </a:p>
          <a:p>
            <a:r>
              <a:rPr lang="en-AU" dirty="0">
                <a:solidFill>
                  <a:schemeClr val="tx1"/>
                </a:solidFill>
              </a:rPr>
              <a:t>implement outcomes-focused project delivery, assessment and reporting.</a:t>
            </a:r>
            <a:endParaRPr lang="en-AU" dirty="0"/>
          </a:p>
        </p:txBody>
      </p:sp>
    </p:spTree>
    <p:extLst>
      <p:ext uri="{BB962C8B-B14F-4D97-AF65-F5344CB8AC3E}">
        <p14:creationId xmlns:p14="http://schemas.microsoft.com/office/powerpoint/2010/main" val="879823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sz="2800" dirty="0"/>
              <a:t>TARGETED COHORTS</a:t>
            </a:r>
          </a:p>
        </p:txBody>
      </p:sp>
      <p:sp>
        <p:nvSpPr>
          <p:cNvPr id="10" name="Content Placeholder 9"/>
          <p:cNvSpPr>
            <a:spLocks noGrp="1"/>
          </p:cNvSpPr>
          <p:nvPr>
            <p:ph idx="1"/>
          </p:nvPr>
        </p:nvSpPr>
        <p:spPr>
          <a:xfrm>
            <a:off x="457200" y="1124744"/>
            <a:ext cx="8229600" cy="4608512"/>
          </a:xfrm>
        </p:spPr>
        <p:txBody>
          <a:bodyPr>
            <a:normAutofit fontScale="92500"/>
          </a:bodyPr>
          <a:lstStyle/>
          <a:p>
            <a:r>
              <a:rPr lang="en-AU" dirty="0"/>
              <a:t>the unemployed, underemployed or people not in the labour force</a:t>
            </a:r>
          </a:p>
          <a:p>
            <a:r>
              <a:rPr lang="en-AU" dirty="0"/>
              <a:t>youth at risk (17-24 years)</a:t>
            </a:r>
          </a:p>
          <a:p>
            <a:r>
              <a:rPr lang="en-AU" dirty="0"/>
              <a:t>Aboriginal and Torres Strait Islander people</a:t>
            </a:r>
          </a:p>
          <a:p>
            <a:r>
              <a:rPr lang="en-AU" dirty="0"/>
              <a:t>people living with disability</a:t>
            </a:r>
          </a:p>
          <a:p>
            <a:r>
              <a:rPr lang="en-AU" dirty="0"/>
              <a:t>parents returning to the workforce</a:t>
            </a:r>
          </a:p>
          <a:p>
            <a:r>
              <a:rPr lang="en-AU" dirty="0"/>
              <a:t>people from culturally and linguistically diverse backgrounds</a:t>
            </a:r>
          </a:p>
          <a:p>
            <a:r>
              <a:rPr lang="en-AU" dirty="0"/>
              <a:t>mature-aged people (45 years or older)</a:t>
            </a:r>
          </a:p>
          <a:p>
            <a:r>
              <a:rPr lang="en-AU" dirty="0"/>
              <a:t>workers displaced due to industry restructures</a:t>
            </a:r>
          </a:p>
          <a:p>
            <a:r>
              <a:rPr lang="en-AU" dirty="0"/>
              <a:t>veterans seeking to enter the civilian workforce</a:t>
            </a:r>
          </a:p>
          <a:p>
            <a:r>
              <a:rPr lang="en-AU" dirty="0"/>
              <a:t>carers</a:t>
            </a:r>
          </a:p>
          <a:p>
            <a:r>
              <a:rPr lang="en-AU" dirty="0"/>
              <a:t>people without post-school qualifications.</a:t>
            </a:r>
          </a:p>
        </p:txBody>
      </p:sp>
    </p:spTree>
    <p:extLst>
      <p:ext uri="{BB962C8B-B14F-4D97-AF65-F5344CB8AC3E}">
        <p14:creationId xmlns:p14="http://schemas.microsoft.com/office/powerpoint/2010/main" val="1888375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AU" sz="2800" dirty="0"/>
              <a:t>ELIGIBILITY</a:t>
            </a:r>
          </a:p>
        </p:txBody>
      </p:sp>
      <p:sp>
        <p:nvSpPr>
          <p:cNvPr id="10" name="Content Placeholder 9"/>
          <p:cNvSpPr>
            <a:spLocks noGrp="1"/>
          </p:cNvSpPr>
          <p:nvPr>
            <p:ph idx="1"/>
          </p:nvPr>
        </p:nvSpPr>
        <p:spPr>
          <a:xfrm>
            <a:off x="457200" y="1124744"/>
            <a:ext cx="8229600" cy="4608512"/>
          </a:xfrm>
        </p:spPr>
        <p:txBody>
          <a:bodyPr>
            <a:normAutofit/>
          </a:bodyPr>
          <a:lstStyle/>
          <a:p>
            <a:pPr marL="0" indent="0">
              <a:buNone/>
            </a:pPr>
            <a:r>
              <a:rPr lang="en-AU" dirty="0">
                <a:solidFill>
                  <a:schemeClr val="tx1"/>
                </a:solidFill>
              </a:rPr>
              <a:t>Any organisation seeking a 2020 ACE Grant must demonstrate that it meets all the following criteria:</a:t>
            </a:r>
          </a:p>
          <a:p>
            <a:r>
              <a:rPr lang="en-AU" dirty="0">
                <a:solidFill>
                  <a:schemeClr val="tx1"/>
                </a:solidFill>
              </a:rPr>
              <a:t>is not-for-profit</a:t>
            </a:r>
          </a:p>
          <a:p>
            <a:r>
              <a:rPr lang="en-AU" dirty="0">
                <a:solidFill>
                  <a:schemeClr val="tx1"/>
                </a:solidFill>
              </a:rPr>
              <a:t>has a physical presence in the ACT</a:t>
            </a:r>
          </a:p>
          <a:p>
            <a:r>
              <a:rPr lang="en-AU" dirty="0">
                <a:solidFill>
                  <a:schemeClr val="tx1"/>
                </a:solidFill>
              </a:rPr>
              <a:t>has a valid Australian Business Number (ABN)</a:t>
            </a:r>
          </a:p>
          <a:p>
            <a:r>
              <a:rPr lang="en-AU" dirty="0">
                <a:solidFill>
                  <a:schemeClr val="tx1"/>
                </a:solidFill>
              </a:rPr>
              <a:t>has a minimum of $10 million Public Liability Insurance, including volunteer workers insurance cover if volunteers are engaged by the applicant</a:t>
            </a:r>
          </a:p>
          <a:p>
            <a:r>
              <a:rPr lang="en-AU" dirty="0">
                <a:solidFill>
                  <a:schemeClr val="tx1"/>
                </a:solidFill>
              </a:rPr>
              <a:t>has worker’s compensation insurance.</a:t>
            </a:r>
          </a:p>
          <a:p>
            <a:pPr marL="0" indent="0">
              <a:buNone/>
            </a:pPr>
            <a:r>
              <a:rPr lang="en-AU" b="1" dirty="0">
                <a:solidFill>
                  <a:schemeClr val="tx1"/>
                </a:solidFill>
              </a:rPr>
              <a:t>Not Eligible</a:t>
            </a:r>
            <a:r>
              <a:rPr lang="en-AU" dirty="0">
                <a:solidFill>
                  <a:schemeClr val="tx1"/>
                </a:solidFill>
              </a:rPr>
              <a:t>: Commercial organisations that are for profit, TAFEs, Universities, State or Federal government agencies.</a:t>
            </a:r>
          </a:p>
          <a:p>
            <a:pPr lvl="1"/>
            <a:endParaRPr lang="en-AU" dirty="0">
              <a:solidFill>
                <a:schemeClr val="tx1"/>
              </a:solidFill>
            </a:endParaRPr>
          </a:p>
          <a:p>
            <a:endParaRPr lang="en-AU" dirty="0"/>
          </a:p>
        </p:txBody>
      </p:sp>
    </p:spTree>
    <p:extLst>
      <p:ext uri="{BB962C8B-B14F-4D97-AF65-F5344CB8AC3E}">
        <p14:creationId xmlns:p14="http://schemas.microsoft.com/office/powerpoint/2010/main" val="1095431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AVAILABLE FUNDING</a:t>
            </a:r>
          </a:p>
        </p:txBody>
      </p:sp>
      <p:sp>
        <p:nvSpPr>
          <p:cNvPr id="3" name="Content Placeholder 2"/>
          <p:cNvSpPr>
            <a:spLocks noGrp="1"/>
          </p:cNvSpPr>
          <p:nvPr>
            <p:ph idx="1"/>
          </p:nvPr>
        </p:nvSpPr>
        <p:spPr>
          <a:xfrm>
            <a:off x="457200" y="1052736"/>
            <a:ext cx="8229600" cy="4752529"/>
          </a:xfrm>
        </p:spPr>
        <p:txBody>
          <a:bodyPr>
            <a:normAutofit/>
          </a:bodyPr>
          <a:lstStyle/>
          <a:p>
            <a:pPr marL="0" indent="0">
              <a:buNone/>
            </a:pPr>
            <a:r>
              <a:rPr lang="en-AU" dirty="0"/>
              <a:t>A total of $150,000 (GST incl.) is available in 2020 to support ACE projects to be delivered over two years. Funding is available for individual and joint projects. Projects may:</a:t>
            </a:r>
          </a:p>
          <a:p>
            <a:r>
              <a:rPr lang="en-AU" dirty="0"/>
              <a:t>deliver only non-accredited foundation skills modules</a:t>
            </a:r>
          </a:p>
          <a:p>
            <a:r>
              <a:rPr lang="en-AU" dirty="0"/>
              <a:t>deliver a combination of non-accredited foundation skills modules and accredited FSK units of competency</a:t>
            </a:r>
          </a:p>
          <a:p>
            <a:r>
              <a:rPr lang="en-AU" dirty="0"/>
              <a:t>combine general FSK and entry-level industry-specific competencies.</a:t>
            </a:r>
          </a:p>
          <a:p>
            <a:pPr marL="0" indent="0">
              <a:buNone/>
            </a:pPr>
            <a:r>
              <a:rPr lang="en-AU" dirty="0"/>
              <a:t>Note: Any one organisation will not be funded for more than two projects.</a:t>
            </a:r>
          </a:p>
          <a:p>
            <a:pPr marL="0" indent="0">
              <a:buNone/>
            </a:pPr>
            <a:endParaRPr lang="en-AU" dirty="0"/>
          </a:p>
          <a:p>
            <a:pPr marL="0" indent="0">
              <a:buNone/>
            </a:pPr>
            <a:endParaRPr lang="en-AU" dirty="0"/>
          </a:p>
        </p:txBody>
      </p:sp>
      <p:sp>
        <p:nvSpPr>
          <p:cNvPr id="4" name="Content Placeholder 9">
            <a:extLst>
              <a:ext uri="{FF2B5EF4-FFF2-40B4-BE49-F238E27FC236}">
                <a16:creationId xmlns:a16="http://schemas.microsoft.com/office/drawing/2014/main" xmlns="" id="{1A6BEE60-D3DD-41E6-9D6C-4E19BFB264E7}"/>
              </a:ext>
            </a:extLst>
          </p:cNvPr>
          <p:cNvSpPr txBox="1">
            <a:spLocks/>
          </p:cNvSpPr>
          <p:nvPr/>
        </p:nvSpPr>
        <p:spPr>
          <a:xfrm>
            <a:off x="457200" y="1124744"/>
            <a:ext cx="8229600" cy="46085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AU" dirty="0">
              <a:solidFill>
                <a:schemeClr val="tx1"/>
              </a:solidFill>
            </a:endParaRPr>
          </a:p>
          <a:p>
            <a:endParaRPr lang="en-AU" dirty="0"/>
          </a:p>
        </p:txBody>
      </p:sp>
    </p:spTree>
    <p:extLst>
      <p:ext uri="{BB962C8B-B14F-4D97-AF65-F5344CB8AC3E}">
        <p14:creationId xmlns:p14="http://schemas.microsoft.com/office/powerpoint/2010/main" val="24417433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AVAILABLE FUNDING</a:t>
            </a:r>
          </a:p>
        </p:txBody>
      </p:sp>
      <p:sp>
        <p:nvSpPr>
          <p:cNvPr id="3" name="Content Placeholder 2"/>
          <p:cNvSpPr>
            <a:spLocks noGrp="1"/>
          </p:cNvSpPr>
          <p:nvPr>
            <p:ph idx="1"/>
          </p:nvPr>
        </p:nvSpPr>
        <p:spPr>
          <a:xfrm>
            <a:off x="457200" y="1052736"/>
            <a:ext cx="8229600" cy="4752529"/>
          </a:xfrm>
        </p:spPr>
        <p:txBody>
          <a:bodyPr>
            <a:normAutofit/>
          </a:bodyPr>
          <a:lstStyle/>
          <a:p>
            <a:pPr marL="0" indent="0">
              <a:buNone/>
            </a:pPr>
            <a:r>
              <a:rPr lang="en-AU" b="1" dirty="0"/>
              <a:t>Individual projects - up to $50,000 (GST </a:t>
            </a:r>
            <a:r>
              <a:rPr lang="en-AU" b="1" dirty="0" err="1"/>
              <a:t>inc</a:t>
            </a:r>
            <a:r>
              <a:rPr lang="en-AU" b="1" dirty="0"/>
              <a:t>)</a:t>
            </a:r>
          </a:p>
          <a:p>
            <a:pPr marL="0" indent="0">
              <a:buNone/>
            </a:pPr>
            <a:r>
              <a:rPr lang="en-AU" b="1" dirty="0"/>
              <a:t>Joint projects – up to $100,000 (GST </a:t>
            </a:r>
            <a:r>
              <a:rPr lang="en-AU" b="1" dirty="0" err="1"/>
              <a:t>inc</a:t>
            </a:r>
            <a:r>
              <a:rPr lang="en-AU" b="1" dirty="0"/>
              <a:t>) </a:t>
            </a:r>
          </a:p>
          <a:p>
            <a:pPr marL="0" indent="0">
              <a:buNone/>
            </a:pPr>
            <a:r>
              <a:rPr lang="en-AU" dirty="0"/>
              <a:t>Joint projects are defined as two or more ACE providers partnering to deliver an ACE project. Applications for joint projects have the following additional conditions:</a:t>
            </a:r>
          </a:p>
          <a:p>
            <a:r>
              <a:rPr lang="en-AU" dirty="0"/>
              <a:t>each project partner must be able to clearly articulate their role in the project</a:t>
            </a:r>
          </a:p>
          <a:p>
            <a:r>
              <a:rPr lang="en-AU" dirty="0"/>
              <a:t>A project partner organisation declaration must be completed for each project partner and attached to the application form</a:t>
            </a:r>
          </a:p>
          <a:p>
            <a:r>
              <a:rPr lang="en-AU" dirty="0"/>
              <a:t>only one organisation can be identified as the lead organisation.</a:t>
            </a:r>
          </a:p>
          <a:p>
            <a:pPr marL="0" indent="0">
              <a:buNone/>
            </a:pPr>
            <a:endParaRPr lang="en-AU" dirty="0"/>
          </a:p>
          <a:p>
            <a:pPr marL="0" indent="0">
              <a:buNone/>
            </a:pPr>
            <a:endParaRPr lang="en-AU" dirty="0"/>
          </a:p>
        </p:txBody>
      </p:sp>
      <p:sp>
        <p:nvSpPr>
          <p:cNvPr id="4" name="Content Placeholder 9">
            <a:extLst>
              <a:ext uri="{FF2B5EF4-FFF2-40B4-BE49-F238E27FC236}">
                <a16:creationId xmlns:a16="http://schemas.microsoft.com/office/drawing/2014/main" xmlns="" id="{1A6BEE60-D3DD-41E6-9D6C-4E19BFB264E7}"/>
              </a:ext>
            </a:extLst>
          </p:cNvPr>
          <p:cNvSpPr txBox="1">
            <a:spLocks/>
          </p:cNvSpPr>
          <p:nvPr/>
        </p:nvSpPr>
        <p:spPr>
          <a:xfrm>
            <a:off x="457200" y="1124744"/>
            <a:ext cx="8229600" cy="46085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endParaRPr lang="en-AU" dirty="0">
              <a:solidFill>
                <a:schemeClr val="tx1"/>
              </a:solidFill>
            </a:endParaRPr>
          </a:p>
          <a:p>
            <a:endParaRPr lang="en-AU" dirty="0"/>
          </a:p>
        </p:txBody>
      </p:sp>
    </p:spTree>
    <p:extLst>
      <p:ext uri="{BB962C8B-B14F-4D97-AF65-F5344CB8AC3E}">
        <p14:creationId xmlns:p14="http://schemas.microsoft.com/office/powerpoint/2010/main" val="662303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800" dirty="0"/>
              <a:t>WHAT WILL NOT BE FUNDED </a:t>
            </a:r>
          </a:p>
        </p:txBody>
      </p:sp>
      <p:sp>
        <p:nvSpPr>
          <p:cNvPr id="3" name="Content Placeholder 2"/>
          <p:cNvSpPr>
            <a:spLocks noGrp="1"/>
          </p:cNvSpPr>
          <p:nvPr>
            <p:ph idx="1"/>
          </p:nvPr>
        </p:nvSpPr>
        <p:spPr>
          <a:xfrm>
            <a:off x="457200" y="980728"/>
            <a:ext cx="8229600" cy="4824537"/>
          </a:xfrm>
        </p:spPr>
        <p:txBody>
          <a:bodyPr>
            <a:normAutofit/>
          </a:bodyPr>
          <a:lstStyle/>
          <a:p>
            <a:pPr lvl="0"/>
            <a:r>
              <a:rPr lang="en-AU" dirty="0"/>
              <a:t>Applicants’ existing services unless the applicant can demonstrate additional outcomes</a:t>
            </a:r>
          </a:p>
          <a:p>
            <a:pPr lvl="0"/>
            <a:r>
              <a:rPr lang="en-AU" dirty="0"/>
              <a:t>Duplicative services that are already being delivered in the ACT</a:t>
            </a:r>
          </a:p>
          <a:p>
            <a:pPr lvl="0"/>
            <a:r>
              <a:rPr lang="en-AU" dirty="0"/>
              <a:t>Purchasing or leasing of real estate</a:t>
            </a:r>
          </a:p>
          <a:p>
            <a:pPr lvl="0"/>
            <a:r>
              <a:rPr lang="en-AU" dirty="0"/>
              <a:t>Capital equipment to assist with the ongoing operation of the organisation</a:t>
            </a:r>
          </a:p>
          <a:p>
            <a:pPr lvl="0"/>
            <a:r>
              <a:rPr lang="en-AU" dirty="0"/>
              <a:t>Retrospective costs – projects or activities which are already underway or have been completed</a:t>
            </a:r>
          </a:p>
          <a:p>
            <a:pPr lvl="0"/>
            <a:r>
              <a:rPr lang="en-AU" dirty="0"/>
              <a:t>Staff travel and accommodation expenses</a:t>
            </a:r>
          </a:p>
          <a:p>
            <a:pPr lvl="0"/>
            <a:r>
              <a:rPr lang="en-AU" dirty="0"/>
              <a:t>Expenses incurred prior to signing the Deed of Grant.</a:t>
            </a:r>
          </a:p>
          <a:p>
            <a:pPr marL="0" lvl="0" indent="0">
              <a:buNone/>
            </a:pPr>
            <a:endParaRPr lang="en-AU" sz="1400" dirty="0"/>
          </a:p>
        </p:txBody>
      </p:sp>
    </p:spTree>
    <p:extLst>
      <p:ext uri="{BB962C8B-B14F-4D97-AF65-F5344CB8AC3E}">
        <p14:creationId xmlns:p14="http://schemas.microsoft.com/office/powerpoint/2010/main" val="57518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z="2800" dirty="0"/>
              <a:t>EVALUATION CRITERIA/APPLICATION FORM </a:t>
            </a:r>
          </a:p>
        </p:txBody>
      </p:sp>
      <p:sp>
        <p:nvSpPr>
          <p:cNvPr id="3" name="Content Placeholder 2"/>
          <p:cNvSpPr>
            <a:spLocks noGrp="1"/>
          </p:cNvSpPr>
          <p:nvPr>
            <p:ph idx="1"/>
          </p:nvPr>
        </p:nvSpPr>
        <p:spPr/>
        <p:txBody>
          <a:bodyPr>
            <a:normAutofit/>
          </a:bodyPr>
          <a:lstStyle/>
          <a:p>
            <a:r>
              <a:rPr lang="en-AU" dirty="0">
                <a:solidFill>
                  <a:schemeClr val="tx1"/>
                </a:solidFill>
              </a:rPr>
              <a:t>ACE application is completed through Smarty Grants</a:t>
            </a:r>
          </a:p>
          <a:p>
            <a:r>
              <a:rPr lang="en-AU" dirty="0">
                <a:solidFill>
                  <a:schemeClr val="tx1"/>
                </a:solidFill>
              </a:rPr>
              <a:t>Mandatory fields are mark with a </a:t>
            </a:r>
            <a:r>
              <a:rPr lang="en-AU" b="1" dirty="0">
                <a:solidFill>
                  <a:srgbClr val="FF0000"/>
                </a:solidFill>
              </a:rPr>
              <a:t>*</a:t>
            </a:r>
          </a:p>
          <a:p>
            <a:r>
              <a:rPr lang="en-AU" dirty="0">
                <a:solidFill>
                  <a:schemeClr val="tx1"/>
                </a:solidFill>
              </a:rPr>
              <a:t>There are no word limits for each field</a:t>
            </a:r>
          </a:p>
          <a:p>
            <a:r>
              <a:rPr lang="en-AU" dirty="0">
                <a:solidFill>
                  <a:schemeClr val="tx1"/>
                </a:solidFill>
              </a:rPr>
              <a:t>Training and Learning Plan</a:t>
            </a:r>
          </a:p>
          <a:p>
            <a:r>
              <a:rPr lang="en-AU" dirty="0">
                <a:solidFill>
                  <a:schemeClr val="tx1"/>
                </a:solidFill>
              </a:rPr>
              <a:t>Foundation Skills resources (FSK)</a:t>
            </a:r>
          </a:p>
          <a:p>
            <a:pPr marL="457200" lvl="1" indent="0">
              <a:buNone/>
            </a:pPr>
            <a:endParaRPr lang="en-AU" dirty="0">
              <a:solidFill>
                <a:schemeClr val="tx1"/>
              </a:solidFill>
            </a:endParaRPr>
          </a:p>
        </p:txBody>
      </p:sp>
    </p:spTree>
    <p:extLst>
      <p:ext uri="{BB962C8B-B14F-4D97-AF65-F5344CB8AC3E}">
        <p14:creationId xmlns:p14="http://schemas.microsoft.com/office/powerpoint/2010/main" val="2146035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921</TotalTime>
  <Words>708</Words>
  <Application>Microsoft Office PowerPoint</Application>
  <PresentationFormat>On-screen Show (4:3)</PresentationFormat>
  <Paragraphs>102</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 Unicode MS</vt:lpstr>
      <vt:lpstr>Arial</vt:lpstr>
      <vt:lpstr>Calibri</vt:lpstr>
      <vt:lpstr>Source Sans Pro Light</vt:lpstr>
      <vt:lpstr>Office Theme</vt:lpstr>
      <vt:lpstr>2020 ACT ADULT COMMUNITY EDUCATION (ACE) GRANTS PROGRAM </vt:lpstr>
      <vt:lpstr>INTRODUCTION</vt:lpstr>
      <vt:lpstr>OBJECTIVES</vt:lpstr>
      <vt:lpstr>TARGETED COHORTS</vt:lpstr>
      <vt:lpstr>ELIGIBILITY</vt:lpstr>
      <vt:lpstr>AVAILABLE FUNDING</vt:lpstr>
      <vt:lpstr>AVAILABLE FUNDING</vt:lpstr>
      <vt:lpstr>WHAT WILL NOT BE FUNDED </vt:lpstr>
      <vt:lpstr>EVALUATION CRITERIA/APPLICATION FORM </vt:lpstr>
      <vt:lpstr>SMARTY GRANTS PROCESS</vt:lpstr>
      <vt:lpstr>KEY DATES</vt:lpstr>
      <vt:lpstr>QUESTIONS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2020 ACT ADULT COMMUNITY EDUCATION (ACE) GRANTS PROGRAM</dc:title>
  <dc:creator>Peter Teo</dc:creator>
  <cp:lastModifiedBy>Marshall, Brian</cp:lastModifiedBy>
  <cp:revision>25</cp:revision>
  <cp:lastPrinted>2020-01-28T02:35:51Z</cp:lastPrinted>
  <dcterms:created xsi:type="dcterms:W3CDTF">2020-01-15T03:59:40Z</dcterms:created>
  <dcterms:modified xsi:type="dcterms:W3CDTF">2020-02-24T03:10:21Z</dcterms:modified>
</cp:coreProperties>
</file>