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65" r:id="rId4"/>
    <p:sldId id="258" r:id="rId5"/>
    <p:sldId id="264" r:id="rId6"/>
    <p:sldId id="259" r:id="rId7"/>
    <p:sldId id="261" r:id="rId8"/>
    <p:sldId id="260" r:id="rId9"/>
    <p:sldId id="262" r:id="rId10"/>
    <p:sldId id="263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2B5E"/>
    <a:srgbClr val="592D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3000" y="-114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972D168-E79F-4683-BBD5-1B16F1798CB0}" type="datetimeFigureOut">
              <a:rPr lang="en-AU" smtClean="0"/>
              <a:pPr/>
              <a:t>05/03/2019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3E7A8ED-4FA0-4FFB-8138-19355E8C2C9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0609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BR-Branding_3.png"/>
          <p:cNvPicPr>
            <a:picLocks noChangeAspect="1"/>
          </p:cNvPicPr>
          <p:nvPr userDrawn="1"/>
        </p:nvPicPr>
        <p:blipFill>
          <a:blip r:embed="rId2" cstate="print"/>
          <a:srcRect b="6615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44824"/>
            <a:ext cx="4894312" cy="1470025"/>
          </a:xfrm>
        </p:spPr>
        <p:txBody>
          <a:bodyPr anchor="t">
            <a:normAutofit/>
          </a:bodyPr>
          <a:lstStyle>
            <a:lvl1pPr algn="l">
              <a:defRPr sz="3200" b="1" spc="-150" baseline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 (ALL CAPS)</a:t>
            </a:r>
            <a:endParaRPr lang="en-AU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83568" y="1340768"/>
            <a:ext cx="4894312" cy="5040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>
              <a:defRPr sz="3200" b="1" baseline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ACT GOVERNMENT</a:t>
            </a:r>
            <a:endParaRPr kumimoji="0" lang="en-AU" sz="2000" b="0" i="0" u="none" strike="noStrike" kern="1200" cap="none" spc="-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11560" y="0"/>
            <a:ext cx="1412776" cy="141277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3923928" y="3312368"/>
            <a:ext cx="3545632" cy="354563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CTGov_EPD_inline_Rev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55576" y="5517232"/>
            <a:ext cx="1736825" cy="8848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_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6093296"/>
            <a:ext cx="5486400" cy="494730"/>
          </a:xfrm>
        </p:spPr>
        <p:txBody>
          <a:bodyPr anchor="ctr" anchorCtr="0"/>
          <a:lstStyle>
            <a:lvl1pPr algn="l">
              <a:defRPr sz="1400" b="0" spc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752529"/>
          </a:xfrm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752529"/>
          </a:xfrm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67544" y="980728"/>
            <a:ext cx="8208912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36514"/>
            <a:ext cx="4040188" cy="41127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36514"/>
            <a:ext cx="4041775" cy="41127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67544" y="980728"/>
            <a:ext cx="8208912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67623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141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467544" y="980728"/>
            <a:ext cx="8208912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BR-Branding_3.png"/>
          <p:cNvPicPr>
            <a:picLocks noChangeAspect="1"/>
          </p:cNvPicPr>
          <p:nvPr userDrawn="1"/>
        </p:nvPicPr>
        <p:blipFill>
          <a:blip r:embed="rId2" cstate="print"/>
          <a:srcRect b="6615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ACTGov_EPD_inline_Rev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55576" y="620688"/>
            <a:ext cx="1736825" cy="8848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BR-Branding_1.png"/>
          <p:cNvPicPr>
            <a:picLocks noChangeAspect="1"/>
          </p:cNvPicPr>
          <p:nvPr userDrawn="1"/>
        </p:nvPicPr>
        <p:blipFill>
          <a:blip r:embed="rId2" cstate="print"/>
          <a:srcRect b="6615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44824"/>
            <a:ext cx="4894312" cy="1470025"/>
          </a:xfrm>
        </p:spPr>
        <p:txBody>
          <a:bodyPr anchor="t">
            <a:normAutofit/>
          </a:bodyPr>
          <a:lstStyle>
            <a:lvl1pPr algn="l">
              <a:defRPr sz="3200" b="1" spc="-150" baseline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 (ALL CAPS)</a:t>
            </a:r>
            <a:endParaRPr lang="en-AU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83568" y="1340768"/>
            <a:ext cx="4894312" cy="5040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>
              <a:defRPr sz="3200" b="1" baseline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ACT GOVERNMENT</a:t>
            </a:r>
            <a:endParaRPr kumimoji="0" lang="en-AU" sz="2000" b="0" i="0" u="none" strike="noStrike" kern="1200" cap="none" spc="-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pic>
        <p:nvPicPr>
          <p:cNvPr id="9" name="Picture 8" descr="ACTGov_EPD_inline_Rev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55576" y="5517232"/>
            <a:ext cx="1736825" cy="884867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11560" y="0"/>
            <a:ext cx="1412776" cy="141277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3923928" y="3312368"/>
            <a:ext cx="3545632" cy="354563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BR-Branding_1.png"/>
          <p:cNvPicPr>
            <a:picLocks noChangeAspect="1"/>
          </p:cNvPicPr>
          <p:nvPr userDrawn="1"/>
        </p:nvPicPr>
        <p:blipFill>
          <a:blip r:embed="rId2" cstate="print"/>
          <a:srcRect b="6615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ACTGov_EPD_inline_Rev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55576" y="620688"/>
            <a:ext cx="1736825" cy="8848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BR-Branding_2.png"/>
          <p:cNvPicPr>
            <a:picLocks noChangeAspect="1"/>
          </p:cNvPicPr>
          <p:nvPr userDrawn="1"/>
        </p:nvPicPr>
        <p:blipFill>
          <a:blip r:embed="rId2" cstate="print"/>
          <a:srcRect b="6615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44824"/>
            <a:ext cx="4894312" cy="1470025"/>
          </a:xfrm>
        </p:spPr>
        <p:txBody>
          <a:bodyPr anchor="t">
            <a:normAutofit/>
          </a:bodyPr>
          <a:lstStyle>
            <a:lvl1pPr algn="l">
              <a:defRPr sz="3200" b="1" spc="-150" baseline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 (ALL CAPS)</a:t>
            </a:r>
            <a:endParaRPr lang="en-AU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83568" y="1340768"/>
            <a:ext cx="4894312" cy="5040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>
              <a:defRPr sz="3200" b="1" baseline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Arial Unicode MS" pitchFamily="34" charset="-128"/>
                <a:cs typeface="Arial" pitchFamily="34" charset="0"/>
              </a:rPr>
              <a:t>ACT GOVERNMENT</a:t>
            </a:r>
            <a:endParaRPr kumimoji="0" lang="en-AU" sz="2000" b="0" i="0" u="none" strike="noStrike" kern="1200" cap="none" spc="-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11560" y="0"/>
            <a:ext cx="1412776" cy="141277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3923928" y="3312368"/>
            <a:ext cx="3545632" cy="354563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CTGov_EPD_inline_Rev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55576" y="5517232"/>
            <a:ext cx="1736825" cy="8848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BR-Branding_2.png"/>
          <p:cNvPicPr>
            <a:picLocks noChangeAspect="1"/>
          </p:cNvPicPr>
          <p:nvPr userDrawn="1"/>
        </p:nvPicPr>
        <p:blipFill>
          <a:blip r:embed="rId2" cstate="print"/>
          <a:srcRect b="6615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 descr="ACTGov_EPD_inline_Rev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55576" y="620688"/>
            <a:ext cx="1736825" cy="8848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67544" y="980728"/>
            <a:ext cx="8208912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in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457200" y="1196753"/>
            <a:ext cx="4474840" cy="46085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11" name="Freeform 10"/>
          <p:cNvSpPr/>
          <p:nvPr userDrawn="1"/>
        </p:nvSpPr>
        <p:spPr>
          <a:xfrm rot="13564843">
            <a:off x="5320539" y="4762632"/>
            <a:ext cx="375056" cy="446585"/>
          </a:xfrm>
          <a:custGeom>
            <a:avLst/>
            <a:gdLst>
              <a:gd name="connsiteX0" fmla="*/ 0 w 360040"/>
              <a:gd name="connsiteY0" fmla="*/ 576064 h 576064"/>
              <a:gd name="connsiteX1" fmla="*/ 180020 w 360040"/>
              <a:gd name="connsiteY1" fmla="*/ 0 h 576064"/>
              <a:gd name="connsiteX2" fmla="*/ 360040 w 360040"/>
              <a:gd name="connsiteY2" fmla="*/ 576064 h 576064"/>
              <a:gd name="connsiteX3" fmla="*/ 0 w 360040"/>
              <a:gd name="connsiteY3" fmla="*/ 576064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0" h="576064">
                <a:moveTo>
                  <a:pt x="0" y="576064"/>
                </a:moveTo>
                <a:lnTo>
                  <a:pt x="180020" y="0"/>
                </a:lnTo>
                <a:lnTo>
                  <a:pt x="360040" y="576064"/>
                </a:lnTo>
                <a:lnTo>
                  <a:pt x="0" y="5760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76056" y="1196752"/>
            <a:ext cx="4320000" cy="4320000"/>
          </a:xfrm>
          <a:prstGeom prst="ellipse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400" b="0" spc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BR-Branding_4.png"/>
          <p:cNvPicPr>
            <a:picLocks noChangeAspect="1"/>
          </p:cNvPicPr>
          <p:nvPr userDrawn="1"/>
        </p:nvPicPr>
        <p:blipFill>
          <a:blip r:embed="rId16" cstate="print">
            <a:lum bright="6000"/>
          </a:blip>
          <a:srcRect t="66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-180528" y="6021288"/>
            <a:ext cx="9577064" cy="64807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3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pic>
        <p:nvPicPr>
          <p:cNvPr id="6" name="Picture 5" descr="ACTGov_EPD_inline_Rev.pn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7884368" y="6128618"/>
            <a:ext cx="792088" cy="4035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49" r:id="rId3"/>
    <p:sldLayoutId id="2147483651" r:id="rId4"/>
    <p:sldLayoutId id="2147483660" r:id="rId5"/>
    <p:sldLayoutId id="2147483662" r:id="rId6"/>
    <p:sldLayoutId id="2147483650" r:id="rId7"/>
    <p:sldLayoutId id="2147483665" r:id="rId8"/>
    <p:sldLayoutId id="2147483657" r:id="rId9"/>
    <p:sldLayoutId id="2147483664" r:id="rId10"/>
    <p:sldLayoutId id="2147483652" r:id="rId11"/>
    <p:sldLayoutId id="2147483653" r:id="rId12"/>
    <p:sldLayoutId id="2147483656" r:id="rId13"/>
    <p:sldLayoutId id="214748365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2400" b="0" kern="1200" spc="0">
          <a:solidFill>
            <a:srgbClr val="592D8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mailto:skills@act.gov.au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ills.act.gov.au/sites/default/files/2018-11/2018%20Women%20in%20Trades%20Grants%20Program%20-" TargetMode="External"/><Relationship Id="rId2" Type="http://schemas.openxmlformats.org/officeDocument/2006/relationships/hyperlink" Target="https://www.skills.act.gov.au/sites/default/files/2018-11/2018%20Women%20in%20Trades%20Grants%20Program%20-%20%20Round%202%20Application%20Guidelines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novation-connect.smartygrants.com.au/WiT-RoundTwo/217785/view" TargetMode="External"/><Relationship Id="rId4" Type="http://schemas.openxmlformats.org/officeDocument/2006/relationships/hyperlink" Target="https://innovation-connect.smartygrants.com.au/WiT-RoundTwo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5326360" cy="147002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2018 ACT WOMEN IN TRADES GRANTS PROGRAM </a:t>
            </a:r>
            <a:endParaRPr lang="en-AU" dirty="0"/>
          </a:p>
        </p:txBody>
      </p:sp>
      <p:sp>
        <p:nvSpPr>
          <p:cNvPr id="2" name="TextBox 1"/>
          <p:cNvSpPr txBox="1"/>
          <p:nvPr/>
        </p:nvSpPr>
        <p:spPr>
          <a:xfrm>
            <a:off x="755576" y="3314849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chemeClr val="bg1"/>
                </a:solidFill>
              </a:rPr>
              <a:t>Information Session </a:t>
            </a:r>
          </a:p>
          <a:p>
            <a:r>
              <a:rPr lang="en-AU" sz="2400" b="1" dirty="0" smtClean="0">
                <a:solidFill>
                  <a:schemeClr val="bg1"/>
                </a:solidFill>
              </a:rPr>
              <a:t>13 November 2018</a:t>
            </a:r>
          </a:p>
          <a:p>
            <a:r>
              <a:rPr lang="en-AU" sz="2400" b="1" dirty="0" smtClean="0">
                <a:solidFill>
                  <a:schemeClr val="bg1"/>
                </a:solidFill>
              </a:rPr>
              <a:t>Canberra Nara Centre</a:t>
            </a:r>
            <a:endParaRPr lang="en-A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solidFill>
                  <a:schemeClr val="tx1"/>
                </a:solidFill>
              </a:rPr>
              <a:t>Written responses to all questions will be published on Skills Canberra Website.</a:t>
            </a:r>
          </a:p>
          <a:p>
            <a:r>
              <a:rPr lang="en-AU" dirty="0">
                <a:solidFill>
                  <a:schemeClr val="tx1"/>
                </a:solidFill>
              </a:rPr>
              <a:t>Further questions on the Grants Program can be sent to </a:t>
            </a:r>
            <a:r>
              <a:rPr lang="en-AU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skills@act.gov.au</a:t>
            </a:r>
            <a:r>
              <a:rPr lang="en-AU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924944"/>
            <a:ext cx="3978188" cy="26521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090" y="2924944"/>
            <a:ext cx="3662504" cy="266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49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WOMEN IN TRADES GRANTS OBJECTIVES </a:t>
            </a:r>
            <a:endParaRPr lang="en-AU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608512"/>
          </a:xfrm>
        </p:spPr>
        <p:txBody>
          <a:bodyPr/>
          <a:lstStyle/>
          <a:p>
            <a:r>
              <a:rPr lang="en-US" u="sng" dirty="0">
                <a:solidFill>
                  <a:schemeClr val="tx1"/>
                </a:solidFill>
              </a:rPr>
              <a:t>Objective 1:</a:t>
            </a:r>
            <a:r>
              <a:rPr lang="en-US" dirty="0">
                <a:solidFill>
                  <a:schemeClr val="tx1"/>
                </a:solidFill>
              </a:rPr>
              <a:t> Increase the take up of women in a male dominated trades</a:t>
            </a:r>
            <a:r>
              <a:rPr lang="en-US" dirty="0" smtClean="0">
                <a:solidFill>
                  <a:schemeClr val="tx1"/>
                </a:solidFill>
              </a:rPr>
              <a:t>; and </a:t>
            </a:r>
            <a:endParaRPr lang="en-AU" dirty="0">
              <a:solidFill>
                <a:schemeClr val="tx1"/>
              </a:solidFill>
            </a:endParaRPr>
          </a:p>
          <a:p>
            <a:r>
              <a:rPr lang="en-US" u="sng" dirty="0">
                <a:solidFill>
                  <a:schemeClr val="tx1"/>
                </a:solidFill>
              </a:rPr>
              <a:t>Objective 2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AU" dirty="0" smtClean="0">
                <a:solidFill>
                  <a:schemeClr val="tx1"/>
                </a:solidFill>
              </a:rPr>
              <a:t>Improve </a:t>
            </a:r>
            <a:r>
              <a:rPr lang="en-AU" dirty="0">
                <a:solidFill>
                  <a:schemeClr val="tx1"/>
                </a:solidFill>
              </a:rPr>
              <a:t>advocacy, engagement and information sharing, supporting attraction and retention of women in male dominated trades. </a:t>
            </a:r>
            <a:endParaRPr lang="en-AU" dirty="0" smtClean="0">
              <a:solidFill>
                <a:schemeClr val="tx1"/>
              </a:solidFill>
            </a:endParaRPr>
          </a:p>
          <a:p>
            <a:r>
              <a:rPr lang="en-AU" dirty="0" smtClean="0"/>
              <a:t>The </a:t>
            </a:r>
            <a:r>
              <a:rPr lang="en-AU" dirty="0"/>
              <a:t>Skilling Australians Fund (SAFNP) </a:t>
            </a:r>
            <a:r>
              <a:rPr lang="en-AU" dirty="0" smtClean="0"/>
              <a:t>objective: Improve </a:t>
            </a:r>
            <a:r>
              <a:rPr lang="en-AU" dirty="0"/>
              <a:t>employment outcomes by supporting Australians to obtain the skills and training they need for jobs in demand through increasing the uptake of apprenticeships and traineeships, pre-apprenticeships, pre-traineeships, higher-apprenticeships, and other relevant employment related training.</a:t>
            </a:r>
          </a:p>
        </p:txBody>
      </p:sp>
    </p:spTree>
    <p:extLst>
      <p:ext uri="{BB962C8B-B14F-4D97-AF65-F5344CB8AC3E}">
        <p14:creationId xmlns:p14="http://schemas.microsoft.com/office/powerpoint/2010/main" val="109543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Funding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Approximately $600,000 </a:t>
            </a:r>
            <a:r>
              <a:rPr lang="en-AU" dirty="0" smtClean="0"/>
              <a:t>over </a:t>
            </a:r>
            <a:r>
              <a:rPr lang="en-AU" dirty="0"/>
              <a:t>two </a:t>
            </a:r>
            <a:r>
              <a:rPr lang="en-AU" dirty="0" smtClean="0"/>
              <a:t>years</a:t>
            </a:r>
          </a:p>
          <a:p>
            <a:r>
              <a:rPr lang="en-AU" dirty="0" smtClean="0"/>
              <a:t>Maximum $</a:t>
            </a:r>
            <a:r>
              <a:rPr lang="en-AU" dirty="0"/>
              <a:t>150,000 per application </a:t>
            </a:r>
            <a:r>
              <a:rPr lang="en-AU" dirty="0" smtClean="0"/>
              <a:t>(no minimum)</a:t>
            </a:r>
          </a:p>
          <a:p>
            <a:r>
              <a:rPr lang="en-AU" dirty="0" smtClean="0"/>
              <a:t>Encouraged </a:t>
            </a:r>
            <a:r>
              <a:rPr lang="en-AU" dirty="0"/>
              <a:t>to match funds up to 50% of the grant </a:t>
            </a:r>
            <a:r>
              <a:rPr lang="en-AU" dirty="0" smtClean="0"/>
              <a:t>sought (e.g. purchased goods and services/in-kind/both)</a:t>
            </a:r>
          </a:p>
          <a:p>
            <a:r>
              <a:rPr lang="en-AU" dirty="0" smtClean="0"/>
              <a:t>Demonstrate value </a:t>
            </a:r>
            <a:r>
              <a:rPr lang="en-AU" dirty="0"/>
              <a:t>for money</a:t>
            </a:r>
          </a:p>
        </p:txBody>
      </p:sp>
    </p:spTree>
    <p:extLst>
      <p:ext uri="{BB962C8B-B14F-4D97-AF65-F5344CB8AC3E}">
        <p14:creationId xmlns:p14="http://schemas.microsoft.com/office/powerpoint/2010/main" val="258376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ELIGIBILITY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tx1"/>
                </a:solidFill>
              </a:rPr>
              <a:t>In order to be eligible for funding applicants must:</a:t>
            </a:r>
          </a:p>
          <a:p>
            <a:pPr lvl="0"/>
            <a:r>
              <a:rPr lang="en-AU" dirty="0">
                <a:solidFill>
                  <a:schemeClr val="tx1"/>
                </a:solidFill>
              </a:rPr>
              <a:t>be a public or private Australian based organisation or consortium with at least one member organisation based in the ACT; </a:t>
            </a:r>
          </a:p>
          <a:p>
            <a:pPr lvl="0"/>
            <a:r>
              <a:rPr lang="en-AU" dirty="0">
                <a:solidFill>
                  <a:schemeClr val="tx1"/>
                </a:solidFill>
              </a:rPr>
              <a:t>have an Australian Company Number (ACN) or an Australian Business Number (ABN);</a:t>
            </a:r>
          </a:p>
          <a:p>
            <a:pPr lvl="0"/>
            <a:r>
              <a:rPr lang="en-AU" dirty="0">
                <a:solidFill>
                  <a:schemeClr val="tx1"/>
                </a:solidFill>
              </a:rPr>
              <a:t>provide financial reports or annual reports, </a:t>
            </a:r>
          </a:p>
          <a:p>
            <a:pPr lvl="0"/>
            <a:r>
              <a:rPr lang="en-AU" dirty="0">
                <a:solidFill>
                  <a:schemeClr val="tx1"/>
                </a:solidFill>
              </a:rPr>
              <a:t>provide certificate of currency for public liability and workers compensation insurance;</a:t>
            </a:r>
          </a:p>
          <a:p>
            <a:pPr lvl="0"/>
            <a:r>
              <a:rPr lang="en-AU" dirty="0">
                <a:solidFill>
                  <a:schemeClr val="tx1"/>
                </a:solidFill>
              </a:rPr>
              <a:t>be able to contract with the ACT Government; and</a:t>
            </a:r>
          </a:p>
          <a:p>
            <a:pPr lvl="0"/>
            <a:r>
              <a:rPr lang="en-AU" dirty="0">
                <a:solidFill>
                  <a:schemeClr val="tx1"/>
                </a:solidFill>
              </a:rPr>
              <a:t>disclose all funding received from sources other than Skills Canberra for this project.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4174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WILL NOT BE FUNDED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dirty="0"/>
              <a:t>Applicant’s existing services unless the applicant can demonstrate additionality </a:t>
            </a:r>
            <a:r>
              <a:rPr lang="en-AU" dirty="0" smtClean="0"/>
              <a:t>outcomes.</a:t>
            </a:r>
            <a:endParaRPr lang="en-AU" dirty="0"/>
          </a:p>
          <a:p>
            <a:pPr lvl="0"/>
            <a:r>
              <a:rPr lang="en-AU" dirty="0"/>
              <a:t>Duplicative services that are already being delivered in the </a:t>
            </a:r>
            <a:r>
              <a:rPr lang="en-AU" dirty="0" smtClean="0"/>
              <a:t>ACT.</a:t>
            </a:r>
            <a:endParaRPr lang="en-AU" dirty="0"/>
          </a:p>
          <a:p>
            <a:pPr lvl="0"/>
            <a:r>
              <a:rPr lang="en-AU" dirty="0"/>
              <a:t>Project set-up costs (office space, supplies, software, outsourcing of services</a:t>
            </a:r>
            <a:r>
              <a:rPr lang="en-AU" dirty="0" smtClean="0"/>
              <a:t>).</a:t>
            </a:r>
            <a:endParaRPr lang="en-AU" dirty="0"/>
          </a:p>
          <a:p>
            <a:pPr lvl="0"/>
            <a:r>
              <a:rPr lang="en-AU" dirty="0"/>
              <a:t>Staff travel and accommodation </a:t>
            </a:r>
            <a:r>
              <a:rPr lang="en-AU" dirty="0" smtClean="0"/>
              <a:t>expenses.</a:t>
            </a:r>
            <a:endParaRPr lang="en-AU" dirty="0"/>
          </a:p>
          <a:p>
            <a:pPr lvl="0"/>
            <a:r>
              <a:rPr lang="en-AU" dirty="0"/>
              <a:t>Expenses incurred prior to signing the Deed of </a:t>
            </a:r>
            <a:r>
              <a:rPr lang="en-AU" dirty="0" smtClean="0"/>
              <a:t>Grant.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518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EVALUATION CRITERIA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Organisational Effectiveness (50%)</a:t>
            </a:r>
          </a:p>
          <a:p>
            <a:pPr marL="457200" indent="-457200">
              <a:buAutoNum type="alphaLcPeriod"/>
            </a:pPr>
            <a:r>
              <a:rPr lang="en-AU" dirty="0" smtClean="0">
                <a:solidFill>
                  <a:schemeClr val="tx1"/>
                </a:solidFill>
              </a:rPr>
              <a:t>Understanding </a:t>
            </a:r>
            <a:r>
              <a:rPr lang="en-AU" dirty="0">
                <a:solidFill>
                  <a:schemeClr val="tx1"/>
                </a:solidFill>
              </a:rPr>
              <a:t>of the issues and factors impeding the take up of trades by </a:t>
            </a:r>
            <a:r>
              <a:rPr lang="en-AU" dirty="0" smtClean="0">
                <a:solidFill>
                  <a:schemeClr val="tx1"/>
                </a:solidFill>
              </a:rPr>
              <a:t>women;</a:t>
            </a:r>
          </a:p>
          <a:p>
            <a:pPr marL="457200" indent="-457200">
              <a:buAutoNum type="alphaLcPeriod"/>
            </a:pPr>
            <a:r>
              <a:rPr lang="en-AU" dirty="0" smtClean="0">
                <a:solidFill>
                  <a:schemeClr val="tx1"/>
                </a:solidFill>
              </a:rPr>
              <a:t>Capacity </a:t>
            </a:r>
            <a:r>
              <a:rPr lang="en-AU" dirty="0">
                <a:solidFill>
                  <a:schemeClr val="tx1"/>
                </a:solidFill>
              </a:rPr>
              <a:t>to learn from previous relevant experience in program delivery in similar or related </a:t>
            </a:r>
            <a:r>
              <a:rPr lang="en-AU" dirty="0" smtClean="0">
                <a:solidFill>
                  <a:schemeClr val="tx1"/>
                </a:solidFill>
              </a:rPr>
              <a:t>activities;</a:t>
            </a:r>
          </a:p>
          <a:p>
            <a:pPr marL="457200" indent="-457200">
              <a:buAutoNum type="alphaLcPeriod"/>
            </a:pPr>
            <a:r>
              <a:rPr lang="en-AU" dirty="0"/>
              <a:t>Staff capacity and capability to implement the program and activities outlined in the </a:t>
            </a:r>
            <a:r>
              <a:rPr lang="en-AU" dirty="0" smtClean="0"/>
              <a:t>application;</a:t>
            </a:r>
          </a:p>
          <a:p>
            <a:pPr marL="457200" indent="-457200">
              <a:buAutoNum type="alphaLcPeriod"/>
            </a:pPr>
            <a:r>
              <a:rPr lang="en-AU" dirty="0" smtClean="0">
                <a:solidFill>
                  <a:schemeClr val="tx1"/>
                </a:solidFill>
              </a:rPr>
              <a:t>Capability </a:t>
            </a:r>
            <a:r>
              <a:rPr lang="en-AU" dirty="0">
                <a:solidFill>
                  <a:schemeClr val="tx1"/>
                </a:solidFill>
              </a:rPr>
              <a:t>to engage with target groups and build meaningful collaborative approach with </a:t>
            </a:r>
            <a:r>
              <a:rPr lang="en-AU" dirty="0" smtClean="0">
                <a:solidFill>
                  <a:schemeClr val="tx1"/>
                </a:solidFill>
              </a:rPr>
              <a:t>stakeholders;</a:t>
            </a:r>
          </a:p>
          <a:p>
            <a:pPr marL="457200" indent="-457200">
              <a:buAutoNum type="alphaLcPeriod"/>
            </a:pPr>
            <a:r>
              <a:rPr lang="en-AU" dirty="0"/>
              <a:t>Demonstrated matched funding </a:t>
            </a:r>
            <a:r>
              <a:rPr lang="en-AU" dirty="0" smtClean="0"/>
              <a:t>contribution.</a:t>
            </a:r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38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EVALUATION CRITERIA (CONTINUED)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579296" cy="5112568"/>
          </a:xfrm>
        </p:spPr>
        <p:txBody>
          <a:bodyPr>
            <a:normAutofit lnSpcReduction="10000"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Activity Effectiveness (50%)</a:t>
            </a:r>
          </a:p>
          <a:p>
            <a:pPr marL="457200" indent="-457200">
              <a:buAutoNum type="alphaLcPeriod"/>
            </a:pPr>
            <a:r>
              <a:rPr lang="en-AU" dirty="0" smtClean="0"/>
              <a:t>Originality </a:t>
            </a:r>
            <a:r>
              <a:rPr lang="en-AU" dirty="0"/>
              <a:t>and innovation of the proposed activities in addressing Program </a:t>
            </a:r>
            <a:r>
              <a:rPr lang="en-AU" dirty="0" smtClean="0"/>
              <a:t>objectives;</a:t>
            </a:r>
          </a:p>
          <a:p>
            <a:pPr marL="457200" indent="-457200">
              <a:buAutoNum type="alphaLcPeriod"/>
            </a:pPr>
            <a:r>
              <a:rPr lang="en-AU" dirty="0"/>
              <a:t>Evidence supporting the likely effectiveness of the proposed methodologies and strategies to address one or both of the program </a:t>
            </a:r>
            <a:r>
              <a:rPr lang="en-AU" dirty="0" smtClean="0"/>
              <a:t>objectives;</a:t>
            </a:r>
          </a:p>
          <a:p>
            <a:pPr marL="457200" indent="-457200">
              <a:buAutoNum type="alphaLcPeriod"/>
            </a:pPr>
            <a:r>
              <a:rPr lang="en-AU" dirty="0"/>
              <a:t>Effectiveness of proposed communication elements, including how outcomes can be shared beyond the direct parties </a:t>
            </a:r>
            <a:r>
              <a:rPr lang="en-AU" dirty="0" smtClean="0"/>
              <a:t>involved;</a:t>
            </a:r>
          </a:p>
          <a:p>
            <a:pPr marL="457200" indent="-457200">
              <a:buAutoNum type="alphaLcPeriod"/>
            </a:pPr>
            <a:r>
              <a:rPr lang="en-AU" dirty="0"/>
              <a:t>Ability to identify linkages to other existing initiatives, both local and national, and how they will be </a:t>
            </a:r>
            <a:r>
              <a:rPr lang="en-AU" dirty="0" smtClean="0"/>
              <a:t>leveraged;</a:t>
            </a:r>
          </a:p>
          <a:p>
            <a:pPr marL="457200" indent="-457200">
              <a:buAutoNum type="alphaLcPeriod"/>
            </a:pPr>
            <a:r>
              <a:rPr lang="en-AU" dirty="0"/>
              <a:t>Demonstrated adherence to the </a:t>
            </a:r>
            <a:r>
              <a:rPr lang="en-AU" i="1" dirty="0"/>
              <a:t>Work Health Safety Act 2011</a:t>
            </a:r>
            <a:r>
              <a:rPr lang="en-AU" dirty="0"/>
              <a:t> and </a:t>
            </a:r>
            <a:r>
              <a:rPr lang="en-AU" dirty="0" smtClean="0"/>
              <a:t>Regulations.</a:t>
            </a:r>
          </a:p>
          <a:p>
            <a:pPr marL="0" indent="0">
              <a:buNone/>
            </a:pPr>
            <a:endParaRPr lang="en-A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61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APPLICATION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en-AU" dirty="0">
                <a:solidFill>
                  <a:schemeClr val="tx1"/>
                </a:solidFill>
              </a:rPr>
              <a:t>Review the Applications </a:t>
            </a:r>
            <a:r>
              <a:rPr lang="en-AU" dirty="0" smtClean="0">
                <a:solidFill>
                  <a:schemeClr val="tx1"/>
                </a:solidFill>
              </a:rPr>
              <a:t>Guideline </a:t>
            </a:r>
            <a:r>
              <a:rPr lang="en-AU" dirty="0" smtClean="0">
                <a:solidFill>
                  <a:schemeClr val="tx1"/>
                </a:solidFill>
                <a:hlinkClick r:id="rId2"/>
              </a:rPr>
              <a:t>https:/</a:t>
            </a:r>
            <a:r>
              <a:rPr lang="en-AU" dirty="0">
                <a:solidFill>
                  <a:schemeClr val="tx1"/>
                </a:solidFill>
                <a:hlinkClick r:id="rId3"/>
              </a:rPr>
              <a:t>www.skills.act.gov.au/sites/default/files/2018-11/2018%20Women%20in%20Trades%20Grants%20Program%20-</a:t>
            </a:r>
            <a:r>
              <a:rPr lang="en-AU" dirty="0" smtClean="0">
                <a:solidFill>
                  <a:schemeClr val="tx1"/>
                </a:solidFill>
                <a:hlinkClick r:id="rId2"/>
              </a:rPr>
              <a:t>/%20%20Round%202%20Application%20Guidelines.pdf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</a:p>
          <a:p>
            <a:pPr marL="514350" indent="-514350">
              <a:buAutoNum type="arabicPeriod"/>
            </a:pPr>
            <a:r>
              <a:rPr lang="en-AU" dirty="0" smtClean="0">
                <a:solidFill>
                  <a:schemeClr val="tx1"/>
                </a:solidFill>
              </a:rPr>
              <a:t>Create </a:t>
            </a:r>
            <a:r>
              <a:rPr lang="en-AU" dirty="0">
                <a:solidFill>
                  <a:schemeClr val="tx1"/>
                </a:solidFill>
              </a:rPr>
              <a:t>password for </a:t>
            </a:r>
            <a:r>
              <a:rPr lang="en-AU" dirty="0" err="1">
                <a:solidFill>
                  <a:schemeClr val="tx1"/>
                </a:solidFill>
              </a:rPr>
              <a:t>SmartyGrants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smtClean="0">
                <a:solidFill>
                  <a:schemeClr val="accent5">
                    <a:lumMod val="75000"/>
                  </a:schemeClr>
                </a:solidFill>
                <a:hlinkClick r:id="rId4"/>
              </a:rPr>
              <a:t>https://innovation-connect.smartygrants.com.au/WiT-RoundTwo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</a:p>
          <a:p>
            <a:pPr marL="514350" indent="-514350">
              <a:buAutoNum type="arabicPeriod"/>
            </a:pPr>
            <a:r>
              <a:rPr lang="en-AU" dirty="0" smtClean="0">
                <a:solidFill>
                  <a:schemeClr val="tx1"/>
                </a:solidFill>
              </a:rPr>
              <a:t>Revised Application Form aligning with the </a:t>
            </a:r>
            <a:r>
              <a:rPr lang="en-AU" dirty="0">
                <a:solidFill>
                  <a:schemeClr val="tx1"/>
                </a:solidFill>
              </a:rPr>
              <a:t>evaluation criteria </a:t>
            </a:r>
            <a:r>
              <a:rPr lang="en-AU" dirty="0">
                <a:solidFill>
                  <a:schemeClr val="tx1"/>
                </a:solidFill>
                <a:hlinkClick r:id="rId5"/>
              </a:rPr>
              <a:t>https://</a:t>
            </a:r>
            <a:r>
              <a:rPr lang="en-AU" dirty="0" smtClean="0">
                <a:solidFill>
                  <a:schemeClr val="tx1"/>
                </a:solidFill>
                <a:hlinkClick r:id="rId5"/>
              </a:rPr>
              <a:t>innovation-connect.smartygrants.com.au/WiT-RoundTwo/217785/view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endParaRPr lang="en-AU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en-AU" dirty="0">
                <a:solidFill>
                  <a:schemeClr val="tx1"/>
                </a:solidFill>
              </a:rPr>
              <a:t>Apply with full information, within word </a:t>
            </a:r>
            <a:r>
              <a:rPr lang="en-AU" dirty="0" smtClean="0">
                <a:solidFill>
                  <a:schemeClr val="tx1"/>
                </a:solidFill>
              </a:rPr>
              <a:t>limits (check where word limits apply).</a:t>
            </a:r>
          </a:p>
          <a:p>
            <a:pPr marL="514350" indent="-514350">
              <a:buAutoNum type="arabicPeriod"/>
            </a:pPr>
            <a:r>
              <a:rPr lang="en-AU" dirty="0" smtClean="0">
                <a:solidFill>
                  <a:schemeClr val="tx1"/>
                </a:solidFill>
              </a:rPr>
              <a:t>Propose initial payment, reasonable </a:t>
            </a:r>
            <a:r>
              <a:rPr lang="en-AU" dirty="0">
                <a:solidFill>
                  <a:schemeClr val="tx1"/>
                </a:solidFill>
              </a:rPr>
              <a:t>milestones and corresponding payment </a:t>
            </a:r>
            <a:r>
              <a:rPr lang="en-AU" dirty="0" smtClean="0">
                <a:solidFill>
                  <a:schemeClr val="tx1"/>
                </a:solidFill>
              </a:rPr>
              <a:t>schedule. </a:t>
            </a:r>
          </a:p>
          <a:p>
            <a:pPr marL="514350" indent="-514350">
              <a:buAutoNum type="arabicPeriod"/>
            </a:pPr>
            <a:r>
              <a:rPr lang="en-AU" dirty="0" smtClean="0">
                <a:solidFill>
                  <a:schemeClr val="tx1"/>
                </a:solidFill>
              </a:rPr>
              <a:t>Review the Deed of Grant Template. </a:t>
            </a:r>
            <a:endParaRPr lang="en-AU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en-AU" dirty="0">
                <a:solidFill>
                  <a:schemeClr val="tx1"/>
                </a:solidFill>
              </a:rPr>
              <a:t>Don’t wait until </a:t>
            </a:r>
            <a:r>
              <a:rPr lang="en-AU" dirty="0" smtClean="0">
                <a:solidFill>
                  <a:schemeClr val="tx1"/>
                </a:solidFill>
              </a:rPr>
              <a:t>20 December </a:t>
            </a:r>
            <a:r>
              <a:rPr lang="en-AU" dirty="0">
                <a:solidFill>
                  <a:schemeClr val="tx1"/>
                </a:solidFill>
              </a:rPr>
              <a:t>to lodge the </a:t>
            </a:r>
            <a:r>
              <a:rPr lang="en-AU" dirty="0" smtClean="0">
                <a:solidFill>
                  <a:schemeClr val="tx1"/>
                </a:solidFill>
              </a:rPr>
              <a:t>application.</a:t>
            </a:r>
          </a:p>
          <a:p>
            <a:pPr marL="514350" indent="-514350">
              <a:buAutoNum type="arabicPeriod"/>
            </a:pPr>
            <a:r>
              <a:rPr lang="en-AU" dirty="0" smtClean="0">
                <a:solidFill>
                  <a:schemeClr val="tx1"/>
                </a:solidFill>
              </a:rPr>
              <a:t>(Successful and unsuccessful) applicants </a:t>
            </a:r>
            <a:r>
              <a:rPr lang="en-AU" dirty="0">
                <a:solidFill>
                  <a:schemeClr val="tx1"/>
                </a:solidFill>
              </a:rPr>
              <a:t>will be notified on </a:t>
            </a:r>
            <a:r>
              <a:rPr lang="en-AU" dirty="0" smtClean="0">
                <a:solidFill>
                  <a:schemeClr val="tx1"/>
                </a:solidFill>
              </a:rPr>
              <a:t>22 February 2019.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2377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KEY DATES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6543219"/>
              </p:ext>
            </p:extLst>
          </p:nvPr>
        </p:nvGraphicFramePr>
        <p:xfrm>
          <a:off x="896938" y="1200150"/>
          <a:ext cx="7350125" cy="482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Document" r:id="rId4" imgW="5773798" imgH="3788913" progId="Word.Document.12">
                  <p:embed/>
                </p:oleObj>
              </mc:Choice>
              <mc:Fallback>
                <p:oleObj name="Document" r:id="rId4" imgW="5773798" imgH="37889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6938" y="1200150"/>
                        <a:ext cx="7350125" cy="4822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158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2879</TotalTime>
  <Words>576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 Unicode MS</vt:lpstr>
      <vt:lpstr>Arial</vt:lpstr>
      <vt:lpstr>Calibri</vt:lpstr>
      <vt:lpstr>Office Theme</vt:lpstr>
      <vt:lpstr>Document</vt:lpstr>
      <vt:lpstr>2018 ACT WOMEN IN TRADES GRANTS PROGRAM </vt:lpstr>
      <vt:lpstr>WOMEN IN TRADES GRANTS OBJECTIVES </vt:lpstr>
      <vt:lpstr>Available Funding </vt:lpstr>
      <vt:lpstr>ELIGIBILITY</vt:lpstr>
      <vt:lpstr>WHAT WILL NOT BE FUNDED </vt:lpstr>
      <vt:lpstr>EVALUATION CRITERIA </vt:lpstr>
      <vt:lpstr>EVALUATION CRITERIA (CONTINUED)</vt:lpstr>
      <vt:lpstr>APPLICATION PROCESS</vt:lpstr>
      <vt:lpstr>KEY DATES</vt:lpstr>
      <vt:lpstr>QUESTIONS </vt:lpstr>
    </vt:vector>
  </TitlesOfParts>
  <Company>ACT Government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ACT Government</dc:creator>
  <cp:keywords>template</cp:keywords>
  <cp:lastModifiedBy>Marshall, Brian</cp:lastModifiedBy>
  <cp:revision>105</cp:revision>
  <cp:lastPrinted>2018-04-05T02:37:00Z</cp:lastPrinted>
  <dcterms:created xsi:type="dcterms:W3CDTF">2016-04-05T06:22:20Z</dcterms:created>
  <dcterms:modified xsi:type="dcterms:W3CDTF">2019-03-05T04:30:42Z</dcterms:modified>
</cp:coreProperties>
</file>